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51"/>
  </p:notesMasterIdLst>
  <p:sldIdLst>
    <p:sldId id="256" r:id="rId2"/>
    <p:sldId id="274" r:id="rId3"/>
    <p:sldId id="275" r:id="rId4"/>
    <p:sldId id="276" r:id="rId5"/>
    <p:sldId id="279" r:id="rId6"/>
    <p:sldId id="286" r:id="rId7"/>
    <p:sldId id="287" r:id="rId8"/>
    <p:sldId id="296" r:id="rId9"/>
    <p:sldId id="278" r:id="rId10"/>
    <p:sldId id="297" r:id="rId11"/>
    <p:sldId id="284" r:id="rId12"/>
    <p:sldId id="302" r:id="rId13"/>
    <p:sldId id="303" r:id="rId14"/>
    <p:sldId id="290" r:id="rId15"/>
    <p:sldId id="298" r:id="rId16"/>
    <p:sldId id="301" r:id="rId17"/>
    <p:sldId id="291" r:id="rId18"/>
    <p:sldId id="299" r:id="rId19"/>
    <p:sldId id="294" r:id="rId20"/>
    <p:sldId id="292" r:id="rId21"/>
    <p:sldId id="300" r:id="rId22"/>
    <p:sldId id="295" r:id="rId23"/>
    <p:sldId id="280" r:id="rId24"/>
    <p:sldId id="308" r:id="rId25"/>
    <p:sldId id="306" r:id="rId26"/>
    <p:sldId id="307" r:id="rId27"/>
    <p:sldId id="310" r:id="rId28"/>
    <p:sldId id="311" r:id="rId29"/>
    <p:sldId id="312" r:id="rId30"/>
    <p:sldId id="313" r:id="rId31"/>
    <p:sldId id="314" r:id="rId32"/>
    <p:sldId id="316" r:id="rId33"/>
    <p:sldId id="315" r:id="rId34"/>
    <p:sldId id="317" r:id="rId35"/>
    <p:sldId id="319" r:id="rId36"/>
    <p:sldId id="322" r:id="rId37"/>
    <p:sldId id="323" r:id="rId38"/>
    <p:sldId id="324" r:id="rId39"/>
    <p:sldId id="325" r:id="rId40"/>
    <p:sldId id="326" r:id="rId41"/>
    <p:sldId id="329" r:id="rId42"/>
    <p:sldId id="330" r:id="rId43"/>
    <p:sldId id="282" r:id="rId44"/>
    <p:sldId id="331" r:id="rId45"/>
    <p:sldId id="283" r:id="rId46"/>
    <p:sldId id="328" r:id="rId47"/>
    <p:sldId id="333" r:id="rId48"/>
    <p:sldId id="332" r:id="rId49"/>
    <p:sldId id="334" r:id="rId50"/>
  </p:sldIdLst>
  <p:sldSz cx="18288000" cy="10287000"/>
  <p:notesSz cx="10287000" cy="18288000"/>
  <p:embeddedFontLst>
    <p:embeddedFont>
      <p:font typeface="에스코어 드림 2 ExtraLight" panose="020B0600000101010101" charset="-127"/>
      <p:regular r:id="rId52"/>
    </p:embeddedFont>
    <p:embeddedFont>
      <p:font typeface="Calibri" panose="020F0502020204030204" pitchFamily="34" charset="0"/>
      <p:regular r:id="rId53"/>
      <p:bold r:id="rId54"/>
      <p:italic r:id="rId55"/>
      <p:boldItalic r:id="rId56"/>
    </p:embeddedFont>
    <p:embeddedFont>
      <p:font typeface="맑은 고딕" panose="020B0503020000020004" pitchFamily="50" charset="-127"/>
      <p:regular r:id="rId57"/>
      <p:bold r:id="rId5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김도원" initials="김" lastIdx="1" clrIdx="0">
    <p:extLst>
      <p:ext uri="{19B8F6BF-5375-455C-9EA6-DF929625EA0E}">
        <p15:presenceInfo xmlns:p15="http://schemas.microsoft.com/office/powerpoint/2012/main" userId="김도원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EDF4"/>
    <a:srgbClr val="DBE1ED"/>
    <a:srgbClr val="4A9EED"/>
    <a:srgbClr val="FFFFFF"/>
    <a:srgbClr val="D62728"/>
    <a:srgbClr val="9467BD"/>
    <a:srgbClr val="F3F2F1"/>
    <a:srgbClr val="FF7F0E"/>
    <a:srgbClr val="1F77B4"/>
    <a:srgbClr val="2CA0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78" autoAdjust="0"/>
    <p:restoredTop sz="87940" autoAdjust="0"/>
  </p:normalViewPr>
  <p:slideViewPr>
    <p:cSldViewPr>
      <p:cViewPr varScale="1">
        <p:scale>
          <a:sx n="50" d="100"/>
          <a:sy n="50" d="100"/>
        </p:scale>
        <p:origin x="941" y="5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4.fntdata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2.fntdata"/><Relationship Id="rId58" Type="http://schemas.openxmlformats.org/officeDocument/2006/relationships/font" Target="fonts/font7.fntdata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5.fntdata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commentAuthors" Target="commentAuthor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3.fntdata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6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1.fntdata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16FC59-0A73-428D-96BB-AC041E6055A3}" type="datetimeFigureOut">
              <a:rPr lang="ko-KR" altLang="en-US" smtClean="0"/>
              <a:t>2021-12-07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3453CE-20E8-4674-8BE9-A2AF6B4DFA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85666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발표의 목차 순서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3453CE-20E8-4674-8BE9-A2AF6B4DFAD8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11593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1. </a:t>
            </a:r>
            <a:r>
              <a:rPr lang="ko-KR" altLang="en-US" dirty="0"/>
              <a:t>지하철역 근처 </a:t>
            </a:r>
            <a:r>
              <a:rPr lang="en-US" altLang="ko-KR" dirty="0"/>
              <a:t>3km</a:t>
            </a:r>
            <a:r>
              <a:rPr lang="ko-KR" altLang="en-US" dirty="0"/>
              <a:t>이내 공연장의 개수를 구함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2. </a:t>
            </a:r>
            <a:r>
              <a:rPr lang="ko-KR" altLang="en-US" dirty="0"/>
              <a:t>근처 공연장의 예매건수와 공연건수를 가지고 역별 공연장수 대비 예매건수 변수를 계산함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공연장수 대비 예매건수는 역 근처의 문화 활성화 지표로 사용함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3453CE-20E8-4674-8BE9-A2AF6B4DFAD8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82675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공연장수 대비 예매건수는 대부분 </a:t>
            </a:r>
            <a:r>
              <a:rPr lang="en-US" altLang="ko-KR" dirty="0"/>
              <a:t>4</a:t>
            </a:r>
            <a:r>
              <a:rPr lang="ko-KR" altLang="en-US" dirty="0"/>
              <a:t>만 건 미만</a:t>
            </a:r>
            <a:endParaRPr lang="en-US" altLang="ko-KR" dirty="0"/>
          </a:p>
          <a:p>
            <a:r>
              <a:rPr lang="ko-KR" altLang="en-US" dirty="0"/>
              <a:t>공연장수 대비 예매건수는 일부 역에서 매우 큰 값이 나타났으며 그래프를 통해 데이터가 넓은 범위에 분포함을 확인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3453CE-20E8-4674-8BE9-A2AF6B4DFAD8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00871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kern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체" panose="020B0609000101010101" pitchFamily="49" charset="-127"/>
              </a:rPr>
              <a:t>그래프를 통해 예매건수가 비</a:t>
            </a:r>
            <a:r>
              <a:rPr lang="ko-KR" altLang="en-US" sz="1800" kern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체" panose="020B0609000101010101" pitchFamily="49" charset="-127"/>
              </a:rPr>
              <a:t>교적</a:t>
            </a:r>
            <a:r>
              <a:rPr lang="ko-KR" altLang="ko-KR" sz="1800" kern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체" panose="020B0609000101010101" pitchFamily="49" charset="-127"/>
              </a:rPr>
              <a:t> 많은 역들을 </a:t>
            </a:r>
            <a:r>
              <a:rPr lang="ko-KR" altLang="en-US" sz="1800" kern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체" panose="020B0609000101010101" pitchFamily="49" charset="-127"/>
              </a:rPr>
              <a:t>확인함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r>
              <a:rPr lang="ko-KR" altLang="ko-KR" sz="1800" kern="0" dirty="0">
                <a:solidFill>
                  <a:srgbClr val="000000"/>
                </a:solidFill>
                <a:effectLst/>
                <a:ea typeface="맑은 고딕" panose="020B0503020000020004" pitchFamily="50" charset="-127"/>
                <a:cs typeface="굴림체" panose="020B0609000101010101" pitchFamily="49" charset="-127"/>
              </a:rPr>
              <a:t>자치구별로 예매건수가 많은 역을 선택할지</a:t>
            </a:r>
            <a:r>
              <a:rPr lang="en-US" altLang="ko-KR" sz="1800" kern="0" dirty="0">
                <a:solidFill>
                  <a:srgbClr val="000000"/>
                </a:solidFill>
                <a:effectLst/>
                <a:ea typeface="맑은 고딕" panose="020B0503020000020004" pitchFamily="50" charset="-127"/>
                <a:cs typeface="굴림체" panose="020B0609000101010101" pitchFamily="49" charset="-127"/>
              </a:rPr>
              <a:t>, </a:t>
            </a:r>
            <a:r>
              <a:rPr lang="ko-KR" altLang="ko-KR" sz="1800" kern="0" dirty="0">
                <a:solidFill>
                  <a:srgbClr val="000000"/>
                </a:solidFill>
                <a:effectLst/>
                <a:ea typeface="맑은 고딕" panose="020B0503020000020004" pitchFamily="50" charset="-127"/>
                <a:cs typeface="굴림체" panose="020B0609000101010101" pitchFamily="49" charset="-127"/>
              </a:rPr>
              <a:t>전체 역 중 예매건수 상위 역을 선택할지 알</a:t>
            </a:r>
            <a:r>
              <a:rPr lang="ko-KR" altLang="en-US" sz="1800" kern="0" dirty="0">
                <a:solidFill>
                  <a:srgbClr val="000000"/>
                </a:solidFill>
                <a:effectLst/>
                <a:ea typeface="맑은 고딕" panose="020B0503020000020004" pitchFamily="50" charset="-127"/>
                <a:cs typeface="굴림체" panose="020B0609000101010101" pitchFamily="49" charset="-127"/>
              </a:rPr>
              <a:t>아봄</a:t>
            </a:r>
            <a:r>
              <a:rPr lang="en-US" altLang="ko-KR" sz="1800" kern="0" dirty="0">
                <a:solidFill>
                  <a:srgbClr val="000000"/>
                </a:solidFill>
                <a:effectLst/>
                <a:ea typeface="맑은 고딕" panose="020B0503020000020004" pitchFamily="50" charset="-127"/>
                <a:cs typeface="굴림체" panose="020B0609000101010101" pitchFamily="49" charset="-127"/>
              </a:rPr>
              <a:t> </a:t>
            </a:r>
          </a:p>
          <a:p>
            <a:r>
              <a:rPr lang="ko-KR" altLang="ko-KR" sz="1800" kern="0" dirty="0">
                <a:solidFill>
                  <a:srgbClr val="000000"/>
                </a:solidFill>
                <a:effectLst/>
                <a:ea typeface="맑은 고딕" panose="020B0503020000020004" pitchFamily="50" charset="-127"/>
                <a:cs typeface="굴림체" panose="020B0609000101010101" pitchFamily="49" charset="-127"/>
              </a:rPr>
              <a:t>자치구별로 하기에는 지역 별로 차이가 심</a:t>
            </a:r>
            <a:r>
              <a:rPr lang="ko-KR" altLang="en-US" sz="1800" kern="0" dirty="0">
                <a:solidFill>
                  <a:srgbClr val="000000"/>
                </a:solidFill>
                <a:effectLst/>
                <a:ea typeface="맑은 고딕" panose="020B0503020000020004" pitchFamily="50" charset="-127"/>
                <a:cs typeface="굴림체" panose="020B0609000101010101" pitchFamily="49" charset="-127"/>
              </a:rPr>
              <a:t>하므로</a:t>
            </a:r>
            <a:r>
              <a:rPr lang="en-US" altLang="ko-KR" sz="1800" kern="0" dirty="0">
                <a:solidFill>
                  <a:srgbClr val="000000"/>
                </a:solidFill>
                <a:effectLst/>
                <a:ea typeface="맑은 고딕" panose="020B0503020000020004" pitchFamily="50" charset="-127"/>
                <a:cs typeface="굴림체" panose="020B0609000101010101" pitchFamily="49" charset="-127"/>
              </a:rPr>
              <a:t>(ex. </a:t>
            </a:r>
            <a:r>
              <a:rPr lang="ko-KR" altLang="ko-KR" sz="1800" kern="0" dirty="0">
                <a:solidFill>
                  <a:srgbClr val="000000"/>
                </a:solidFill>
                <a:effectLst/>
                <a:ea typeface="맑은 고딕" panose="020B0503020000020004" pitchFamily="50" charset="-127"/>
                <a:cs typeface="굴림체" panose="020B0609000101010101" pitchFamily="49" charset="-127"/>
              </a:rPr>
              <a:t>강남구 최하위역</a:t>
            </a:r>
            <a:r>
              <a:rPr lang="en-US" altLang="ko-KR" sz="1800" kern="0" dirty="0">
                <a:solidFill>
                  <a:srgbClr val="000000"/>
                </a:solidFill>
                <a:effectLst/>
                <a:ea typeface="맑은 고딕" panose="020B0503020000020004" pitchFamily="50" charset="-127"/>
                <a:cs typeface="굴림체" panose="020B0609000101010101" pitchFamily="49" charset="-127"/>
              </a:rPr>
              <a:t>&gt;</a:t>
            </a:r>
            <a:r>
              <a:rPr lang="ko-KR" altLang="ko-KR" sz="1800" kern="0" dirty="0">
                <a:solidFill>
                  <a:srgbClr val="000000"/>
                </a:solidFill>
                <a:effectLst/>
                <a:ea typeface="맑은 고딕" panose="020B0503020000020004" pitchFamily="50" charset="-127"/>
                <a:cs typeface="굴림체" panose="020B0609000101010101" pitchFamily="49" charset="-127"/>
              </a:rPr>
              <a:t>강서구 최상위역</a:t>
            </a:r>
            <a:r>
              <a:rPr lang="en-US" altLang="ko-KR" sz="1800" kern="0" dirty="0">
                <a:solidFill>
                  <a:srgbClr val="000000"/>
                </a:solidFill>
                <a:effectLst/>
                <a:ea typeface="맑은 고딕" panose="020B0503020000020004" pitchFamily="50" charset="-127"/>
                <a:cs typeface="굴림체" panose="020B0609000101010101" pitchFamily="49" charset="-127"/>
              </a:rPr>
              <a:t>)</a:t>
            </a:r>
            <a:r>
              <a:rPr lang="ko-KR" altLang="ko-KR" sz="1800" kern="0" dirty="0">
                <a:solidFill>
                  <a:srgbClr val="000000"/>
                </a:solidFill>
                <a:effectLst/>
                <a:ea typeface="맑은 고딕" panose="020B0503020000020004" pitchFamily="50" charset="-127"/>
                <a:cs typeface="굴림체" panose="020B0609000101010101" pitchFamily="49" charset="-127"/>
              </a:rPr>
              <a:t> 전체 역 중 예매건수 상위 기준으로 채택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3453CE-20E8-4674-8BE9-A2AF6B4DFAD8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20288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신용카드 이용액으로 서울 자치구별 소비규모를 파악</a:t>
            </a:r>
            <a:endParaRPr lang="en-US" altLang="ko-KR" dirty="0"/>
          </a:p>
          <a:p>
            <a:r>
              <a:rPr lang="ko-KR" altLang="en-US" b="0" i="0" dirty="0">
                <a:solidFill>
                  <a:srgbClr val="666666"/>
                </a:solidFill>
                <a:effectLst/>
                <a:latin typeface="에스코어 드림 5 Medium" panose="020B0503030302020204" pitchFamily="34" charset="-127"/>
              </a:rPr>
              <a:t>신용판매 이용금액은 거주지 주소기준 시군구 단위 기준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3453CE-20E8-4674-8BE9-A2AF6B4DFAD8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42025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신용판매금액 구간별 그래프와 사분위수</a:t>
            </a:r>
            <a:r>
              <a:rPr lang="en-US" altLang="ko-KR" dirty="0"/>
              <a:t>, </a:t>
            </a:r>
            <a:r>
              <a:rPr lang="ko-KR" altLang="en-US" dirty="0"/>
              <a:t>최대</a:t>
            </a:r>
            <a:r>
              <a:rPr lang="en-US" altLang="ko-KR" dirty="0"/>
              <a:t>/</a:t>
            </a:r>
            <a:r>
              <a:rPr lang="ko-KR" altLang="en-US" dirty="0"/>
              <a:t>최소 등 요약 통계량을 확인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앞의 두 변수보다 상대적으로 데이터가 좁은 범위에 고르게 분포함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3453CE-20E8-4674-8BE9-A2AF6B4DFAD8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13198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3453CE-20E8-4674-8BE9-A2AF6B4DFAD8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72358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서울시 여가활동 통계로 자치구별 문화예술관람 변수를 전처리함</a:t>
            </a:r>
            <a:endParaRPr lang="en-US" altLang="ko-KR" dirty="0"/>
          </a:p>
          <a:p>
            <a:r>
              <a:rPr lang="ko-KR" altLang="en-US" dirty="0"/>
              <a:t>문화예술관람 변수는 문화공연 선호도 지표로 사용함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3453CE-20E8-4674-8BE9-A2AF6B4DFAD8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36413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문화예술관람 구간별 분포와 사분위수</a:t>
            </a:r>
            <a:r>
              <a:rPr lang="en-US" altLang="ko-KR" dirty="0"/>
              <a:t>, </a:t>
            </a:r>
            <a:r>
              <a:rPr lang="ko-KR" altLang="en-US" dirty="0"/>
              <a:t>최대</a:t>
            </a:r>
            <a:r>
              <a:rPr lang="en-US" altLang="ko-KR" dirty="0"/>
              <a:t>/</a:t>
            </a:r>
            <a:r>
              <a:rPr lang="ko-KR" altLang="en-US" dirty="0"/>
              <a:t>최소 등 요약 통계량을 확인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3453CE-20E8-4674-8BE9-A2AF6B4DFAD8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602222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3453CE-20E8-4674-8BE9-A2AF6B4DFAD8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41014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총 </a:t>
            </a:r>
            <a:r>
              <a:rPr lang="en-US" altLang="ko-KR" dirty="0"/>
              <a:t>4</a:t>
            </a:r>
            <a:r>
              <a:rPr lang="ko-KR" altLang="en-US" dirty="0"/>
              <a:t>개의 변수를 지하철역 별로 전처리한 후 키오스크를 설치할 상위 후보를 선정하기 위해 모델링 실시</a:t>
            </a:r>
            <a:endParaRPr lang="en-US" altLang="ko-KR" dirty="0"/>
          </a:p>
          <a:p>
            <a:r>
              <a:rPr lang="ko-KR" altLang="en-US" dirty="0"/>
              <a:t>상위 후보 선정에는 </a:t>
            </a:r>
            <a:r>
              <a:rPr lang="en-US" altLang="ko-KR" dirty="0"/>
              <a:t>get_score, get_grade </a:t>
            </a:r>
            <a:r>
              <a:rPr lang="ko-KR" altLang="en-US" dirty="0"/>
              <a:t>함수 활용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3453CE-20E8-4674-8BE9-A2AF6B4DFAD8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1815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프로젝트의 배경 크게 </a:t>
            </a:r>
            <a:r>
              <a:rPr lang="en-US" altLang="ko-KR" dirty="0"/>
              <a:t>3</a:t>
            </a:r>
            <a:r>
              <a:rPr lang="ko-KR" altLang="en-US" dirty="0"/>
              <a:t>가지 키워드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3453CE-20E8-4674-8BE9-A2AF6B4DFAD8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80997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get_score </a:t>
            </a:r>
            <a:r>
              <a:rPr lang="ko-KR" altLang="en-US" dirty="0"/>
              <a:t>함수는 </a:t>
            </a:r>
            <a:r>
              <a:rPr lang="en-US" altLang="ko-KR" dirty="0"/>
              <a:t>get_grade </a:t>
            </a:r>
            <a:r>
              <a:rPr lang="ko-KR" altLang="en-US" dirty="0"/>
              <a:t>함수 안에서 호출되며 점수를 나눠주는 기준 값</a:t>
            </a:r>
            <a:r>
              <a:rPr lang="en-US" altLang="ko-KR" dirty="0"/>
              <a:t>(level)</a:t>
            </a:r>
            <a:r>
              <a:rPr lang="ko-KR" altLang="en-US" dirty="0"/>
              <a:t>과 데이터를 파라미터로 가짐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3453CE-20E8-4674-8BE9-A2AF6B4DFAD8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948376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위의 그림은 분위수로 기준을 나눈 경우 아래 그림은 최대 최소로 기준을 나눈 경우</a:t>
            </a:r>
            <a:endParaRPr lang="en-US" altLang="ko-KR" dirty="0"/>
          </a:p>
          <a:p>
            <a:r>
              <a:rPr lang="ko-KR" altLang="en-US" dirty="0"/>
              <a:t>분위수를 이용하면 아주 큰 값과 작은 값에 영향을 받지 않고 각 구간에 일정한 비율로 데이터가 포함될 수 있게 함</a:t>
            </a:r>
            <a:endParaRPr lang="en-US" altLang="ko-KR" dirty="0"/>
          </a:p>
          <a:p>
            <a:r>
              <a:rPr lang="ko-KR" altLang="en-US" dirty="0"/>
              <a:t>최대 최소를 이용하면 데이터의 구간을 최소값과 최대값을 이용해 동일 간격으로 분할함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3453CE-20E8-4674-8BE9-A2AF6B4DFAD8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300410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4</a:t>
            </a:r>
            <a:r>
              <a:rPr lang="ko-KR" altLang="en-US" dirty="0"/>
              <a:t>가지 변수 모두 분위수를 이용해서 점수를 나눠줄 기준 값 계산</a:t>
            </a:r>
            <a:endParaRPr lang="en-US" altLang="ko-KR" dirty="0"/>
          </a:p>
          <a:p>
            <a:r>
              <a:rPr lang="ko-KR" altLang="en-US" dirty="0"/>
              <a:t>퇴근시간 하차인원과 공연장수 대비 예매건수는 데이터가 넓은 범위에 분포하므로 총 </a:t>
            </a:r>
            <a:r>
              <a:rPr lang="en-US" altLang="ko-KR" dirty="0"/>
              <a:t>5</a:t>
            </a:r>
            <a:r>
              <a:rPr lang="ko-KR" altLang="en-US" dirty="0"/>
              <a:t>점만점으로</a:t>
            </a:r>
            <a:endParaRPr lang="en-US" altLang="ko-KR" dirty="0"/>
          </a:p>
          <a:p>
            <a:r>
              <a:rPr lang="ko-KR" altLang="en-US" dirty="0"/>
              <a:t>상대적으로 데이터가 좁은 범위에 분포한 자치구별 신용판매금액과 문화예술관람은 총 </a:t>
            </a:r>
            <a:r>
              <a:rPr lang="en-US" altLang="ko-KR" dirty="0"/>
              <a:t>3</a:t>
            </a:r>
            <a:r>
              <a:rPr lang="ko-KR" altLang="en-US" dirty="0"/>
              <a:t>점만점으로 점수 할당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3453CE-20E8-4674-8BE9-A2AF6B4DFAD8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27498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변수별로 점수를 할당한 후</a:t>
            </a:r>
            <a:endParaRPr lang="en-US" altLang="ko-KR" dirty="0"/>
          </a:p>
          <a:p>
            <a:r>
              <a:rPr lang="ko-KR" altLang="en-US" dirty="0"/>
              <a:t>인구 특성과 관련된 지하철 하차인원과 신용판매금액 점수를 합해서 인구점수로 </a:t>
            </a:r>
            <a:endParaRPr lang="en-US" altLang="ko-KR" dirty="0"/>
          </a:p>
          <a:p>
            <a:r>
              <a:rPr lang="ko-KR" altLang="en-US" dirty="0"/>
              <a:t>문화 특성과 관련된 공연장수 대비 예매건수와 문화예술관람 점수를 합해서 문화점수로 설정</a:t>
            </a:r>
            <a:endParaRPr lang="en-US" altLang="ko-KR" dirty="0"/>
          </a:p>
          <a:p>
            <a:r>
              <a:rPr lang="ko-KR" altLang="en-US" dirty="0"/>
              <a:t>최종점수는 인구점수와 문화점수의 평균값으로 총 </a:t>
            </a:r>
            <a:r>
              <a:rPr lang="en-US" altLang="ko-KR" dirty="0"/>
              <a:t>8</a:t>
            </a:r>
            <a:r>
              <a:rPr lang="ko-KR" altLang="en-US" dirty="0"/>
              <a:t>점 만점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3453CE-20E8-4674-8BE9-A2AF6B4DFAD8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865487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3453CE-20E8-4674-8BE9-A2AF6B4DFAD8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983519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키오스크 설치 상위후보 </a:t>
            </a:r>
            <a:r>
              <a:rPr lang="en-US" altLang="ko-KR" dirty="0"/>
              <a:t>50</a:t>
            </a:r>
            <a:r>
              <a:rPr lang="ko-KR" altLang="en-US" dirty="0"/>
              <a:t>개에서 최종적으로 키오스크를 설치할 역을 추천하기 위해 군집분석 실시</a:t>
            </a:r>
            <a:endParaRPr lang="en-US" altLang="ko-KR" dirty="0"/>
          </a:p>
          <a:p>
            <a:r>
              <a:rPr lang="ko-KR" altLang="en-US" dirty="0"/>
              <a:t>먼저 연령대별 장르 선호도를 알아보기 위해 인터파크 인기공연 데이터를 크롤링함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3453CE-20E8-4674-8BE9-A2AF6B4DFAD8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326315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군집분석으로 </a:t>
            </a:r>
            <a:r>
              <a:rPr lang="en-US" altLang="ko-KR" dirty="0"/>
              <a:t>k-means </a:t>
            </a:r>
            <a:r>
              <a:rPr lang="ko-KR" altLang="en-US" dirty="0"/>
              <a:t>클러스터링 기법 사용</a:t>
            </a:r>
            <a:endParaRPr lang="en-US" altLang="ko-KR" dirty="0"/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 </a:t>
            </a:r>
            <a:r>
              <a:rPr lang="ko-KR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각 군집은 하나의 중심을 가짐</a:t>
            </a:r>
          </a:p>
          <a:p>
            <a:pPr indent="-139700" rtl="0">
              <a:spcBef>
                <a:spcPts val="1100"/>
              </a:spcBef>
              <a:spcAft>
                <a:spcPts val="1100"/>
              </a:spcAft>
            </a:pPr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 </a:t>
            </a:r>
            <a:r>
              <a:rPr lang="ko-KR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각 개체는 가장 가까운 중심에 할당되며</a:t>
            </a:r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같은 중심에 할당된 개체들이 모여 하나의 군집 형성</a:t>
            </a:r>
          </a:p>
          <a:p>
            <a:pPr indent="-139700" rtl="0">
              <a:spcBef>
                <a:spcPts val="1100"/>
              </a:spcBef>
              <a:spcAft>
                <a:spcPts val="1100"/>
              </a:spcAft>
            </a:pPr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 </a:t>
            </a:r>
            <a:r>
              <a:rPr lang="ko-KR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사전에 군집의 수 </a:t>
            </a:r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K</a:t>
            </a:r>
            <a:r>
              <a:rPr lang="ko-KR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가 정해져야 알고리즘을 실행할 수 있음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3453CE-20E8-4674-8BE9-A2AF6B4DFAD8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031913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최종적으로 군집 개수 </a:t>
            </a:r>
            <a:r>
              <a:rPr lang="en-US" altLang="ko-KR" dirty="0"/>
              <a:t>3</a:t>
            </a:r>
            <a:r>
              <a:rPr lang="ko-KR" altLang="en-US" dirty="0"/>
              <a:t>개로 클러스터링을 실시함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3453CE-20E8-4674-8BE9-A2AF6B4DFAD8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925290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3453CE-20E8-4674-8BE9-A2AF6B4DFAD8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448140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3453CE-20E8-4674-8BE9-A2AF6B4DFAD8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78138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키오스크 이용인식 사전조사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3453CE-20E8-4674-8BE9-A2AF6B4DFAD8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743549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군집별로 특징을 알아보기 위해 연령대 변수의 평균을 그래프로 시각화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3453CE-20E8-4674-8BE9-A2AF6B4DFAD8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225085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3453CE-20E8-4674-8BE9-A2AF6B4DFAD8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637236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3453CE-20E8-4674-8BE9-A2AF6B4DFAD8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607723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3453CE-20E8-4674-8BE9-A2AF6B4DFAD8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402779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3453CE-20E8-4674-8BE9-A2AF6B4DFAD8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382460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3453CE-20E8-4674-8BE9-A2AF6B4DFAD8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720728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3453CE-20E8-4674-8BE9-A2AF6B4DFAD8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040605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3453CE-20E8-4674-8BE9-A2AF6B4DFAD8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932877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3453CE-20E8-4674-8BE9-A2AF6B4DFAD8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166917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3453CE-20E8-4674-8BE9-A2AF6B4DFAD8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66876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업종별 음식점</a:t>
            </a:r>
            <a:r>
              <a:rPr lang="en-US" altLang="ko-KR" dirty="0"/>
              <a:t> </a:t>
            </a:r>
            <a:r>
              <a:rPr lang="ko-KR" altLang="en-US" dirty="0"/>
              <a:t>키오스크 설치 비율 추세</a:t>
            </a:r>
            <a:r>
              <a:rPr lang="en-US" altLang="ko-KR" dirty="0"/>
              <a:t>(2018-2020)</a:t>
            </a:r>
            <a:r>
              <a:rPr lang="ko-KR" altLang="en-US" dirty="0"/>
              <a:t> 대부분의 업종에서 키오스크 설치 비율이 증가함 </a:t>
            </a:r>
            <a:endParaRPr lang="en-US" altLang="ko-KR" dirty="0"/>
          </a:p>
          <a:p>
            <a:r>
              <a:rPr lang="en-US" altLang="ko-KR" dirty="0"/>
              <a:t>-&gt; </a:t>
            </a:r>
            <a:r>
              <a:rPr lang="ko-KR" altLang="en-US" dirty="0"/>
              <a:t>사람들의 키오스크 사용이 더 일반화 될 것</a:t>
            </a:r>
            <a:r>
              <a:rPr lang="en-US" altLang="ko-KR" dirty="0"/>
              <a:t> + </a:t>
            </a:r>
            <a:r>
              <a:rPr lang="ko-KR" altLang="en-US" dirty="0"/>
              <a:t>일반 음식점 이외에도 키오스크 증가하는 추세임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3453CE-20E8-4674-8BE9-A2AF6B4DFAD8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51128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3453CE-20E8-4674-8BE9-A2AF6B4DFAD8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460216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3453CE-20E8-4674-8BE9-A2AF6B4DFAD8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80126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현재 다양한 분야에서 키오스크가 활용되고 있음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3453CE-20E8-4674-8BE9-A2AF6B4DFAD8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88832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서울에는 지하철역이 총 </a:t>
            </a:r>
            <a:r>
              <a:rPr lang="en-US" altLang="ko-KR" dirty="0"/>
              <a:t>273</a:t>
            </a:r>
            <a:r>
              <a:rPr lang="ko-KR" altLang="en-US" dirty="0"/>
              <a:t>개 존재</a:t>
            </a:r>
            <a:endParaRPr lang="en-US" altLang="ko-KR" dirty="0"/>
          </a:p>
          <a:p>
            <a:r>
              <a:rPr lang="ko-KR" altLang="en-US" dirty="0"/>
              <a:t>지하철역별로 변수를 전처리해서 마스터 시트를 제작하는 과정 설명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3453CE-20E8-4674-8BE9-A2AF6B4DFAD8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35950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첫 번째 변수 지하철 하차인원은 지하철역의 유동인구 홍보 지표로 사용함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3453CE-20E8-4674-8BE9-A2AF6B4DFAD8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00479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지하철 역의 하차인원은 대부분 </a:t>
            </a:r>
            <a:r>
              <a:rPr lang="en-US" altLang="ko-KR" dirty="0"/>
              <a:t>100~300</a:t>
            </a:r>
            <a:r>
              <a:rPr lang="ko-KR" altLang="en-US" dirty="0"/>
              <a:t>만 사이에 존재</a:t>
            </a:r>
            <a:endParaRPr lang="en-US" altLang="ko-KR" dirty="0"/>
          </a:p>
          <a:p>
            <a:r>
              <a:rPr lang="ko-KR" altLang="en-US" dirty="0"/>
              <a:t>지하철 역 하차인원의 표준편차는 매우 크게 나타났으며 그래프를 통해 데이터가 넓은 범위에 분포함을 확인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3453CE-20E8-4674-8BE9-A2AF6B4DFAD8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47501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ko-KR" altLang="en-US" dirty="0"/>
              <a:t>하차인원 상위 역은 파란색 하위 역은 빨간색으로 하차인원의 크기 반영해서 시각화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2.  </a:t>
            </a:r>
            <a:r>
              <a:rPr lang="ko-KR" altLang="en-US" dirty="0"/>
              <a:t>실제 거주인원과 하차인원을 시각화 </a:t>
            </a:r>
            <a:r>
              <a:rPr lang="en-US" altLang="ko-KR" dirty="0"/>
              <a:t>-&gt; </a:t>
            </a:r>
            <a:r>
              <a:rPr lang="ko-KR" altLang="en-US" dirty="0"/>
              <a:t>실제 인구수 높은 지역인 강서구</a:t>
            </a:r>
            <a:r>
              <a:rPr lang="en-US" altLang="ko-KR" dirty="0"/>
              <a:t>, </a:t>
            </a:r>
            <a:r>
              <a:rPr lang="ko-KR" altLang="en-US" dirty="0"/>
              <a:t>영등포</a:t>
            </a:r>
            <a:r>
              <a:rPr lang="en-US" altLang="ko-KR" dirty="0"/>
              <a:t>, </a:t>
            </a:r>
            <a:r>
              <a:rPr lang="ko-KR" altLang="en-US" dirty="0"/>
              <a:t>금천</a:t>
            </a:r>
            <a:r>
              <a:rPr lang="en-US" altLang="ko-KR" dirty="0"/>
              <a:t>, </a:t>
            </a:r>
            <a:r>
              <a:rPr lang="ko-KR" altLang="en-US" dirty="0"/>
              <a:t>관악</a:t>
            </a:r>
            <a:r>
              <a:rPr lang="en-US" altLang="ko-KR" dirty="0"/>
              <a:t>, </a:t>
            </a:r>
            <a:r>
              <a:rPr lang="ko-KR" altLang="en-US" dirty="0"/>
              <a:t>구로구쪽에 하차인원이 많은 것으로 확인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3453CE-20E8-4674-8BE9-A2AF6B4DFAD8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61076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12/7/2021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12/7/2021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12/7/2021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12/7/2021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3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13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13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9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microsoft.com/office/2007/relationships/hdphoto" Target="../media/hdphoto1.wdp"/><Relationship Id="rId4" Type="http://schemas.openxmlformats.org/officeDocument/2006/relationships/image" Target="../media/image26.png"/><Relationship Id="rId9" Type="http://schemas.openxmlformats.org/officeDocument/2006/relationships/image" Target="../media/image41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45.png"/><Relationship Id="rId7" Type="http://schemas.openxmlformats.org/officeDocument/2006/relationships/image" Target="../media/image47.sv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22.png"/><Relationship Id="rId4" Type="http://schemas.openxmlformats.org/officeDocument/2006/relationships/image" Target="../media/image13.png"/><Relationship Id="rId9" Type="http://schemas.microsoft.com/office/2007/relationships/hdphoto" Target="../media/hdphoto1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13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8.png"/><Relationship Id="rId4" Type="http://schemas.openxmlformats.org/officeDocument/2006/relationships/image" Target="../media/image2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microsoft.com/office/2007/relationships/hdphoto" Target="../media/hdphoto1.wdp"/><Relationship Id="rId4" Type="http://schemas.openxmlformats.org/officeDocument/2006/relationships/image" Target="../media/image2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2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sv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6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6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2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8.png"/><Relationship Id="rId5" Type="http://schemas.openxmlformats.org/officeDocument/2006/relationships/image" Target="../media/image22.png"/><Relationship Id="rId4" Type="http://schemas.openxmlformats.org/officeDocument/2006/relationships/image" Target="../media/image1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69.png"/><Relationship Id="rId4" Type="http://schemas.openxmlformats.org/officeDocument/2006/relationships/image" Target="../media/image2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70.png"/><Relationship Id="rId4" Type="http://schemas.openxmlformats.org/officeDocument/2006/relationships/image" Target="../media/image2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13.png"/><Relationship Id="rId4" Type="http://schemas.microsoft.com/office/2007/relationships/hdphoto" Target="../media/hdphoto1.wdp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13.png"/><Relationship Id="rId4" Type="http://schemas.microsoft.com/office/2007/relationships/hdphoto" Target="../media/hdphoto1.wdp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4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jpe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/>
          <p:nvPr/>
        </p:nvSpPr>
        <p:spPr>
          <a:xfrm>
            <a:off x="13098531" y="9715500"/>
            <a:ext cx="52656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spc="300" dirty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rgbClr val="4A9EED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강용구 김도원 이지원 정다슬 박현아</a:t>
            </a:r>
            <a:endParaRPr lang="en-US" altLang="ko-KR" sz="2000" spc="300" dirty="0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rgbClr val="4A9EED"/>
              </a:solidFill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400300" y="4054376"/>
            <a:ext cx="134874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중소규모 공연예술단체 활성화를 위한</a:t>
            </a:r>
            <a:endParaRPr lang="en-US" altLang="ko-KR" sz="6000" dirty="0"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algn="ctr"/>
            <a:r>
              <a:rPr lang="ko-KR" altLang="en-US" sz="6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키오스크 입지 선정</a:t>
            </a:r>
            <a:endParaRPr lang="en-US" altLang="ko-KR" sz="4400" dirty="0"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3E862602-CB45-4529-B0E1-07F477BF1308}"/>
              </a:ext>
            </a:extLst>
          </p:cNvPr>
          <p:cNvGrpSpPr/>
          <p:nvPr/>
        </p:nvGrpSpPr>
        <p:grpSpPr>
          <a:xfrm>
            <a:off x="5309700" y="6134100"/>
            <a:ext cx="7668600" cy="569268"/>
            <a:chOff x="5309700" y="6555432"/>
            <a:chExt cx="7668600" cy="569268"/>
          </a:xfrm>
        </p:grpSpPr>
        <p:sp>
          <p:nvSpPr>
            <p:cNvPr id="8" name="Object 8"/>
            <p:cNvSpPr txBox="1"/>
            <p:nvPr/>
          </p:nvSpPr>
          <p:spPr>
            <a:xfrm>
              <a:off x="5675658" y="6609234"/>
              <a:ext cx="6781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n>
                    <a:solidFill>
                      <a:srgbClr val="4A9EED"/>
                    </a:solidFill>
                  </a:ln>
                  <a:solidFill>
                    <a:srgbClr val="4A9EED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</a:rPr>
                <a:t>  2021 </a:t>
              </a:r>
              <a:r>
                <a:rPr lang="ko-KR" altLang="en-US" sz="2400" dirty="0">
                  <a:ln>
                    <a:solidFill>
                      <a:srgbClr val="4A9EED"/>
                    </a:solidFill>
                  </a:ln>
                  <a:solidFill>
                    <a:srgbClr val="4A9EED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</a:rPr>
                <a:t>데이터 청년 캠퍼스 동국대 </a:t>
              </a:r>
              <a:r>
                <a:rPr lang="en-US" altLang="ko-KR" sz="2400" dirty="0">
                  <a:ln>
                    <a:solidFill>
                      <a:srgbClr val="4A9EED"/>
                    </a:solidFill>
                  </a:ln>
                  <a:solidFill>
                    <a:srgbClr val="4A9EED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</a:rPr>
                <a:t>B</a:t>
              </a:r>
              <a:r>
                <a:rPr lang="ko-KR" altLang="en-US" sz="2400" dirty="0">
                  <a:ln>
                    <a:solidFill>
                      <a:srgbClr val="4A9EED"/>
                    </a:solidFill>
                  </a:ln>
                  <a:solidFill>
                    <a:srgbClr val="4A9EED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</a:rPr>
                <a:t>반 </a:t>
              </a:r>
              <a:r>
                <a:rPr lang="en-US" altLang="ko-KR" sz="2400" dirty="0">
                  <a:ln>
                    <a:solidFill>
                      <a:srgbClr val="4A9EED"/>
                    </a:solidFill>
                  </a:ln>
                  <a:solidFill>
                    <a:srgbClr val="4A9EED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</a:rPr>
                <a:t>5</a:t>
              </a:r>
              <a:r>
                <a:rPr lang="ko-KR" altLang="en-US" sz="2400" dirty="0">
                  <a:ln>
                    <a:solidFill>
                      <a:srgbClr val="4A9EED"/>
                    </a:solidFill>
                  </a:ln>
                  <a:solidFill>
                    <a:srgbClr val="4A9EED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</a:rPr>
                <a:t>조</a:t>
              </a:r>
              <a:endParaRPr lang="en-US" sz="7200" dirty="0">
                <a:ln>
                  <a:solidFill>
                    <a:srgbClr val="4A9EED"/>
                  </a:solidFill>
                </a:ln>
                <a:solidFill>
                  <a:srgbClr val="4A9EED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endParaRPr>
            </a:p>
          </p:txBody>
        </p:sp>
        <p:pic>
          <p:nvPicPr>
            <p:cNvPr id="12" name="Object 6">
              <a:extLst>
                <a:ext uri="{FF2B5EF4-FFF2-40B4-BE49-F238E27FC236}">
                  <a16:creationId xmlns:a16="http://schemas.microsoft.com/office/drawing/2014/main" id="{8C068101-26E1-4364-B420-D5E92EE4B2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09700" y="6555432"/>
              <a:ext cx="7668600" cy="569268"/>
            </a:xfrm>
            <a:prstGeom prst="rect">
              <a:avLst/>
            </a:prstGeom>
          </p:spPr>
        </p:pic>
      </p:grpSp>
      <p:pic>
        <p:nvPicPr>
          <p:cNvPr id="17" name="그래픽 16" descr="티켓 단색으로 채워진">
            <a:extLst>
              <a:ext uri="{FF2B5EF4-FFF2-40B4-BE49-F238E27FC236}">
                <a16:creationId xmlns:a16="http://schemas.microsoft.com/office/drawing/2014/main" id="{E7E66218-8A5B-4844-B6DD-93331128BD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1049312">
            <a:off x="3548341" y="2519641"/>
            <a:ext cx="1626976" cy="162697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ject 17"/>
          <p:cNvSpPr txBox="1"/>
          <p:nvPr/>
        </p:nvSpPr>
        <p:spPr>
          <a:xfrm>
            <a:off x="609600" y="419100"/>
            <a:ext cx="45245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kern="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DATA</a:t>
            </a:r>
            <a:r>
              <a:rPr lang="ko-KR" altLang="en-US" sz="2400" kern="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 </a:t>
            </a:r>
            <a:r>
              <a:rPr lang="en-US" altLang="ko-KR" sz="2400" kern="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PREPROCESSING</a:t>
            </a:r>
            <a:endParaRPr lang="en-US" sz="3200" kern="0" spc="-100" dirty="0">
              <a:solidFill>
                <a:schemeClr val="tx1">
                  <a:lumMod val="75000"/>
                  <a:lumOff val="25000"/>
                </a:schemeClr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10B6906-0B84-4BA9-895F-8E8D5B4DA4A1}"/>
              </a:ext>
            </a:extLst>
          </p:cNvPr>
          <p:cNvSpPr/>
          <p:nvPr/>
        </p:nvSpPr>
        <p:spPr>
          <a:xfrm flipV="1">
            <a:off x="733267" y="1075725"/>
            <a:ext cx="16814850" cy="18000"/>
          </a:xfrm>
          <a:prstGeom prst="rect">
            <a:avLst/>
          </a:prstGeom>
          <a:solidFill>
            <a:srgbClr val="D1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FF17013B-7D59-4108-8071-3C0FDDB9DB25}"/>
              </a:ext>
            </a:extLst>
          </p:cNvPr>
          <p:cNvSpPr/>
          <p:nvPr/>
        </p:nvSpPr>
        <p:spPr>
          <a:xfrm>
            <a:off x="736575" y="9334500"/>
            <a:ext cx="16815600" cy="18000"/>
          </a:xfrm>
          <a:prstGeom prst="rect">
            <a:avLst/>
          </a:prstGeom>
          <a:solidFill>
            <a:srgbClr val="D1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E6CBC3-3B3B-4233-971A-5642416D7F82}"/>
              </a:ext>
            </a:extLst>
          </p:cNvPr>
          <p:cNvSpPr txBox="1"/>
          <p:nvPr/>
        </p:nvSpPr>
        <p:spPr>
          <a:xfrm>
            <a:off x="12329603" y="659368"/>
            <a:ext cx="52725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중소규모 공연예술단체 활성화를 위한 키오스크 입지 선정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</p:txBody>
      </p:sp>
      <p:graphicFrame>
        <p:nvGraphicFramePr>
          <p:cNvPr id="30" name="표 1010">
            <a:extLst>
              <a:ext uri="{FF2B5EF4-FFF2-40B4-BE49-F238E27FC236}">
                <a16:creationId xmlns:a16="http://schemas.microsoft.com/office/drawing/2014/main" id="{ED0CBF5C-A9A5-4F72-BEC2-E1FF0DFDC993}"/>
              </a:ext>
            </a:extLst>
          </p:cNvPr>
          <p:cNvGraphicFramePr>
            <a:graphicFrameLocks noGrp="1"/>
          </p:cNvGraphicFramePr>
          <p:nvPr/>
        </p:nvGraphicFramePr>
        <p:xfrm>
          <a:off x="1267076" y="2095500"/>
          <a:ext cx="2432215" cy="2928444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2432215">
                  <a:extLst>
                    <a:ext uri="{9D8B030D-6E8A-4147-A177-3AD203B41FA5}">
                      <a16:colId xmlns:a16="http://schemas.microsoft.com/office/drawing/2014/main" val="82444703"/>
                    </a:ext>
                  </a:extLst>
                </a:gridCol>
              </a:tblGrid>
              <a:tr h="7321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kern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역사명</a:t>
                      </a:r>
                    </a:p>
                  </a:txBody>
                  <a:tcPr anchor="ctr">
                    <a:lnL w="12700" cmpd="sng">
                      <a:noFill/>
                    </a:lnL>
                    <a:lnR w="9525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A9E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498010"/>
                  </a:ext>
                </a:extLst>
              </a:tr>
              <a:tr h="732111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2000" b="1" kern="0" spc="-100" dirty="0">
                          <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에스코어 드림 2 ExtraLight" panose="020B0203030302020204" pitchFamily="34" charset="-127"/>
                          <a:ea typeface="에스코어 드림 2 ExtraLight" panose="020B0203030302020204" pitchFamily="34" charset="-127"/>
                          <a:cs typeface="+mn-cs"/>
                        </a:rPr>
                        <a:t>가락시장</a:t>
                      </a:r>
                    </a:p>
                  </a:txBody>
                  <a:tcPr anchor="ctr">
                    <a:lnL w="12700" cmpd="sng">
                      <a:noFill/>
                    </a:lnL>
                    <a:lnR w="9525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1949470"/>
                  </a:ext>
                </a:extLst>
              </a:tr>
              <a:tr h="732111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2000" b="1" kern="0" spc="-100" dirty="0">
                          <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에스코어 드림 2 ExtraLight" panose="020B0203030302020204" pitchFamily="34" charset="-127"/>
                          <a:ea typeface="에스코어 드림 2 ExtraLight" panose="020B0203030302020204" pitchFamily="34" charset="-127"/>
                          <a:cs typeface="+mn-cs"/>
                        </a:rPr>
                        <a:t>가산디지털단지</a:t>
                      </a:r>
                    </a:p>
                  </a:txBody>
                  <a:tcPr anchor="ctr">
                    <a:lnL w="12700" cmpd="sng">
                      <a:noFill/>
                    </a:lnL>
                    <a:lnR w="9525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24692344"/>
                  </a:ext>
                </a:extLst>
              </a:tr>
              <a:tr h="7321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kern="0" spc="-100" dirty="0">
                          <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에스코어 드림 2 ExtraLight" panose="020B0203030302020204" pitchFamily="34" charset="-127"/>
                          <a:ea typeface="에스코어 드림 2 ExtraLight" panose="020B0203030302020204" pitchFamily="34" charset="-127"/>
                          <a:cs typeface="+mn-cs"/>
                        </a:rPr>
                        <a:t>강남</a:t>
                      </a:r>
                    </a:p>
                  </a:txBody>
                  <a:tcPr anchor="ctr">
                    <a:lnL w="12700" cmpd="sng">
                      <a:noFill/>
                    </a:lnL>
                    <a:lnR w="9525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76811357"/>
                  </a:ext>
                </a:extLst>
              </a:tr>
            </a:tbl>
          </a:graphicData>
        </a:graphic>
      </p:graphicFrame>
      <p:graphicFrame>
        <p:nvGraphicFramePr>
          <p:cNvPr id="31" name="표 1010">
            <a:extLst>
              <a:ext uri="{FF2B5EF4-FFF2-40B4-BE49-F238E27FC236}">
                <a16:creationId xmlns:a16="http://schemas.microsoft.com/office/drawing/2014/main" id="{E33D4A41-70AD-4320-BAB2-9B25E669A29A}"/>
              </a:ext>
            </a:extLst>
          </p:cNvPr>
          <p:cNvGraphicFramePr>
            <a:graphicFrameLocks noGrp="1"/>
          </p:cNvGraphicFramePr>
          <p:nvPr/>
        </p:nvGraphicFramePr>
        <p:xfrm>
          <a:off x="1295650" y="6292650"/>
          <a:ext cx="2432215" cy="2255568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2432215">
                  <a:extLst>
                    <a:ext uri="{9D8B030D-6E8A-4147-A177-3AD203B41FA5}">
                      <a16:colId xmlns:a16="http://schemas.microsoft.com/office/drawing/2014/main" val="82444703"/>
                    </a:ext>
                  </a:extLst>
                </a:gridCol>
              </a:tblGrid>
              <a:tr h="751856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2000" b="1" kern="0" spc="-100" dirty="0">
                          <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에스코어 드림 2 ExtraLight" panose="020B0203030302020204" pitchFamily="34" charset="-127"/>
                          <a:ea typeface="에스코어 드림 2 ExtraLight" panose="020B0203030302020204" pitchFamily="34" charset="-127"/>
                          <a:cs typeface="+mn-cs"/>
                        </a:rPr>
                        <a:t>화랑대</a:t>
                      </a:r>
                    </a:p>
                  </a:txBody>
                  <a:tcPr anchor="ctr">
                    <a:lnL w="12700" cmpd="sng">
                      <a:noFill/>
                    </a:lnL>
                    <a:lnR w="9525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949470"/>
                  </a:ext>
                </a:extLst>
              </a:tr>
              <a:tr h="751856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2000" b="1" kern="0" spc="-100" dirty="0">
                          <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에스코어 드림 2 ExtraLight" panose="020B0203030302020204" pitchFamily="34" charset="-127"/>
                          <a:ea typeface="에스코어 드림 2 ExtraLight" panose="020B0203030302020204" pitchFamily="34" charset="-127"/>
                          <a:cs typeface="+mn-cs"/>
                        </a:rPr>
                        <a:t>회현</a:t>
                      </a:r>
                    </a:p>
                  </a:txBody>
                  <a:tcPr anchor="ctr">
                    <a:lnL w="12700" cmpd="sng">
                      <a:noFill/>
                    </a:lnL>
                    <a:lnR w="9525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24692344"/>
                  </a:ext>
                </a:extLst>
              </a:tr>
              <a:tr h="7518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kern="0" spc="-100" dirty="0">
                          <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에스코어 드림 2 ExtraLight" panose="020B0203030302020204" pitchFamily="34" charset="-127"/>
                          <a:ea typeface="에스코어 드림 2 ExtraLight" panose="020B0203030302020204" pitchFamily="34" charset="-127"/>
                          <a:cs typeface="+mn-cs"/>
                        </a:rPr>
                        <a:t>효창공원앞</a:t>
                      </a:r>
                    </a:p>
                  </a:txBody>
                  <a:tcPr anchor="ctr">
                    <a:lnL w="12700" cmpd="sng">
                      <a:noFill/>
                    </a:lnL>
                    <a:lnR w="9525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76811357"/>
                  </a:ext>
                </a:extLst>
              </a:tr>
            </a:tbl>
          </a:graphicData>
        </a:graphic>
      </p:graphicFrame>
      <p:grpSp>
        <p:nvGrpSpPr>
          <p:cNvPr id="14" name="그룹 13">
            <a:extLst>
              <a:ext uri="{FF2B5EF4-FFF2-40B4-BE49-F238E27FC236}">
                <a16:creationId xmlns:a16="http://schemas.microsoft.com/office/drawing/2014/main" id="{5290540E-A55A-46AF-B19C-4960EE40DC01}"/>
              </a:ext>
            </a:extLst>
          </p:cNvPr>
          <p:cNvGrpSpPr/>
          <p:nvPr/>
        </p:nvGrpSpPr>
        <p:grpSpPr>
          <a:xfrm>
            <a:off x="2432465" y="5346450"/>
            <a:ext cx="108000" cy="597000"/>
            <a:chOff x="2819400" y="5797500"/>
            <a:chExt cx="108000" cy="597000"/>
          </a:xfrm>
        </p:grpSpPr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8A3038FF-19BD-40F4-A7AA-15164120131A}"/>
                </a:ext>
              </a:extLst>
            </p:cNvPr>
            <p:cNvSpPr/>
            <p:nvPr/>
          </p:nvSpPr>
          <p:spPr>
            <a:xfrm flipV="1">
              <a:off x="2819400" y="5797500"/>
              <a:ext cx="108000" cy="1080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427C74A6-5ADC-439B-9D1E-687D6D971479}"/>
                </a:ext>
              </a:extLst>
            </p:cNvPr>
            <p:cNvSpPr/>
            <p:nvPr/>
          </p:nvSpPr>
          <p:spPr>
            <a:xfrm flipV="1">
              <a:off x="2819400" y="6057900"/>
              <a:ext cx="108000" cy="1080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9672F93C-16E0-4123-BA4E-8A75B3CDE648}"/>
                </a:ext>
              </a:extLst>
            </p:cNvPr>
            <p:cNvSpPr/>
            <p:nvPr/>
          </p:nvSpPr>
          <p:spPr>
            <a:xfrm flipV="1">
              <a:off x="2819400" y="6286500"/>
              <a:ext cx="108000" cy="1080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5" name="그림 4" descr="지도이(가) 표시된 사진&#10;&#10;자동 생성된 설명">
            <a:extLst>
              <a:ext uri="{FF2B5EF4-FFF2-40B4-BE49-F238E27FC236}">
                <a16:creationId xmlns:a16="http://schemas.microsoft.com/office/drawing/2014/main" id="{ACEFAFDB-5B92-488D-8C68-C0EC8073E6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5341" y="1880008"/>
            <a:ext cx="10286730" cy="666821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8CD94FD-5975-4C5D-AD3B-5F48D1AB49E5}"/>
              </a:ext>
            </a:extLst>
          </p:cNvPr>
          <p:cNvSpPr txBox="1"/>
          <p:nvPr/>
        </p:nvSpPr>
        <p:spPr>
          <a:xfrm>
            <a:off x="5117544" y="5362212"/>
            <a:ext cx="19607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총 </a:t>
            </a:r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273</a:t>
            </a:r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개 역</a:t>
            </a:r>
          </a:p>
        </p:txBody>
      </p:sp>
      <p:grpSp>
        <p:nvGrpSpPr>
          <p:cNvPr id="33" name="그룹 1008">
            <a:extLst>
              <a:ext uri="{FF2B5EF4-FFF2-40B4-BE49-F238E27FC236}">
                <a16:creationId xmlns:a16="http://schemas.microsoft.com/office/drawing/2014/main" id="{E7956968-4B15-4D5D-8CBF-6E472DDBC586}"/>
              </a:ext>
            </a:extLst>
          </p:cNvPr>
          <p:cNvGrpSpPr/>
          <p:nvPr/>
        </p:nvGrpSpPr>
        <p:grpSpPr>
          <a:xfrm>
            <a:off x="4114800" y="5500736"/>
            <a:ext cx="805114" cy="123086"/>
            <a:chOff x="5362297" y="3727042"/>
            <a:chExt cx="922264" cy="140996"/>
          </a:xfrm>
        </p:grpSpPr>
        <p:pic>
          <p:nvPicPr>
            <p:cNvPr id="36" name="Object 26">
              <a:extLst>
                <a:ext uri="{FF2B5EF4-FFF2-40B4-BE49-F238E27FC236}">
                  <a16:creationId xmlns:a16="http://schemas.microsoft.com/office/drawing/2014/main" id="{0121EC3C-8BFA-4C8B-8DE6-E7C1B844FE0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62297" y="3727042"/>
              <a:ext cx="922264" cy="140996"/>
            </a:xfrm>
            <a:prstGeom prst="rect">
              <a:avLst/>
            </a:prstGeom>
          </p:spPr>
        </p:pic>
      </p:grpSp>
      <p:pic>
        <p:nvPicPr>
          <p:cNvPr id="19" name="Picture 8">
            <a:extLst>
              <a:ext uri="{FF2B5EF4-FFF2-40B4-BE49-F238E27FC236}">
                <a16:creationId xmlns:a16="http://schemas.microsoft.com/office/drawing/2014/main" id="{3C6A2299-39D7-4991-AA84-0B1F0A3543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5965734"/>
            <a:ext cx="919040" cy="854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91802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ject 17"/>
          <p:cNvSpPr txBox="1"/>
          <p:nvPr/>
        </p:nvSpPr>
        <p:spPr>
          <a:xfrm>
            <a:off x="609600" y="419100"/>
            <a:ext cx="45245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kern="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DATA</a:t>
            </a:r>
            <a:r>
              <a:rPr lang="ko-KR" altLang="en-US" sz="2400" kern="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 </a:t>
            </a:r>
            <a:r>
              <a:rPr lang="en-US" altLang="ko-KR" sz="2400" kern="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PREPROCESSING</a:t>
            </a:r>
            <a:endParaRPr lang="en-US" sz="3200" kern="0" spc="-100" dirty="0">
              <a:solidFill>
                <a:schemeClr val="tx1">
                  <a:lumMod val="75000"/>
                  <a:lumOff val="25000"/>
                </a:schemeClr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10B6906-0B84-4BA9-895F-8E8D5B4DA4A1}"/>
              </a:ext>
            </a:extLst>
          </p:cNvPr>
          <p:cNvSpPr/>
          <p:nvPr/>
        </p:nvSpPr>
        <p:spPr>
          <a:xfrm flipV="1">
            <a:off x="733267" y="1075725"/>
            <a:ext cx="16814850" cy="18000"/>
          </a:xfrm>
          <a:prstGeom prst="rect">
            <a:avLst/>
          </a:prstGeom>
          <a:solidFill>
            <a:srgbClr val="D1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FF17013B-7D59-4108-8071-3C0FDDB9DB25}"/>
              </a:ext>
            </a:extLst>
          </p:cNvPr>
          <p:cNvSpPr/>
          <p:nvPr/>
        </p:nvSpPr>
        <p:spPr>
          <a:xfrm>
            <a:off x="736575" y="9334500"/>
            <a:ext cx="16815600" cy="18000"/>
          </a:xfrm>
          <a:prstGeom prst="rect">
            <a:avLst/>
          </a:prstGeom>
          <a:solidFill>
            <a:srgbClr val="D1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E6CBC3-3B3B-4233-971A-5642416D7F82}"/>
              </a:ext>
            </a:extLst>
          </p:cNvPr>
          <p:cNvSpPr txBox="1"/>
          <p:nvPr/>
        </p:nvSpPr>
        <p:spPr>
          <a:xfrm>
            <a:off x="12329603" y="659368"/>
            <a:ext cx="52725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중소규모 공연예술단체 활성화를 위한 키오스크 입지 선정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</p:txBody>
      </p: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10D7BA7D-91E5-49A9-8ED6-8769F3D2464A}"/>
              </a:ext>
            </a:extLst>
          </p:cNvPr>
          <p:cNvGrpSpPr/>
          <p:nvPr/>
        </p:nvGrpSpPr>
        <p:grpSpPr>
          <a:xfrm>
            <a:off x="697670" y="1425440"/>
            <a:ext cx="4160492" cy="746260"/>
            <a:chOff x="12286812" y="8124952"/>
            <a:chExt cx="3871513" cy="746260"/>
          </a:xfrm>
        </p:grpSpPr>
        <p:grpSp>
          <p:nvGrpSpPr>
            <p:cNvPr id="102" name="그룹 1011">
              <a:extLst>
                <a:ext uri="{FF2B5EF4-FFF2-40B4-BE49-F238E27FC236}">
                  <a16:creationId xmlns:a16="http://schemas.microsoft.com/office/drawing/2014/main" id="{C7EEB2B6-337A-4579-96B0-8EFBD43AA35E}"/>
                </a:ext>
              </a:extLst>
            </p:cNvPr>
            <p:cNvGrpSpPr/>
            <p:nvPr/>
          </p:nvGrpSpPr>
          <p:grpSpPr>
            <a:xfrm>
              <a:off x="12329754" y="8124952"/>
              <a:ext cx="3828571" cy="713143"/>
              <a:chOff x="12329754" y="8124952"/>
              <a:chExt cx="3828571" cy="713143"/>
            </a:xfrm>
          </p:grpSpPr>
          <p:pic>
            <p:nvPicPr>
              <p:cNvPr id="104" name="Object 43">
                <a:extLst>
                  <a:ext uri="{FF2B5EF4-FFF2-40B4-BE49-F238E27FC236}">
                    <a16:creationId xmlns:a16="http://schemas.microsoft.com/office/drawing/2014/main" id="{3637A69D-1358-4123-B417-717C66EB28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2329754" y="8124952"/>
                <a:ext cx="3828571" cy="713143"/>
              </a:xfrm>
              <a:prstGeom prst="rect">
                <a:avLst/>
              </a:prstGeom>
            </p:spPr>
          </p:pic>
        </p:grpSp>
        <p:sp>
          <p:nvSpPr>
            <p:cNvPr id="103" name="Object 46">
              <a:extLst>
                <a:ext uri="{FF2B5EF4-FFF2-40B4-BE49-F238E27FC236}">
                  <a16:creationId xmlns:a16="http://schemas.microsoft.com/office/drawing/2014/main" id="{24EA44AE-BA8E-4852-8A32-882CC81C64C5}"/>
                </a:ext>
              </a:extLst>
            </p:cNvPr>
            <p:cNvSpPr txBox="1"/>
            <p:nvPr/>
          </p:nvSpPr>
          <p:spPr>
            <a:xfrm>
              <a:off x="12286812" y="8226338"/>
              <a:ext cx="3769335" cy="644874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/>
              <a:r>
                <a:rPr lang="en-US" sz="2800" dirty="0">
                  <a:solidFill>
                    <a:schemeClr val="bg1">
                      <a:lumMod val="9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01 </a:t>
              </a:r>
              <a:r>
                <a:rPr lang="ko-KR" altLang="en-US" sz="2800" dirty="0">
                  <a:solidFill>
                    <a:schemeClr val="bg1">
                      <a:lumMod val="9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지하철 하차 인원</a:t>
              </a:r>
              <a:endParaRPr lang="en-US" sz="2800" dirty="0">
                <a:solidFill>
                  <a:schemeClr val="bg1">
                    <a:lumMod val="9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grpSp>
        <p:nvGrpSpPr>
          <p:cNvPr id="21" name="그룹 1002">
            <a:extLst>
              <a:ext uri="{FF2B5EF4-FFF2-40B4-BE49-F238E27FC236}">
                <a16:creationId xmlns:a16="http://schemas.microsoft.com/office/drawing/2014/main" id="{DC24591E-D54E-4DFB-9CA1-76D2F265726B}"/>
              </a:ext>
            </a:extLst>
          </p:cNvPr>
          <p:cNvGrpSpPr/>
          <p:nvPr/>
        </p:nvGrpSpPr>
        <p:grpSpPr>
          <a:xfrm>
            <a:off x="4807945" y="1674090"/>
            <a:ext cx="2050055" cy="192810"/>
            <a:chOff x="11363561" y="7334988"/>
            <a:chExt cx="2050055" cy="192810"/>
          </a:xfrm>
        </p:grpSpPr>
        <p:pic>
          <p:nvPicPr>
            <p:cNvPr id="22" name="Object 5">
              <a:extLst>
                <a:ext uri="{FF2B5EF4-FFF2-40B4-BE49-F238E27FC236}">
                  <a16:creationId xmlns:a16="http://schemas.microsoft.com/office/drawing/2014/main" id="{12C8C123-70DD-4F9A-AA6C-A06AC6919DB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21600000">
              <a:off x="11363561" y="7334988"/>
              <a:ext cx="2050055" cy="192810"/>
            </a:xfrm>
            <a:prstGeom prst="rect">
              <a:avLst/>
            </a:prstGeom>
          </p:spPr>
        </p:pic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41EB76EA-4841-4088-B044-B6D773ED2D20}"/>
              </a:ext>
            </a:extLst>
          </p:cNvPr>
          <p:cNvGrpSpPr/>
          <p:nvPr/>
        </p:nvGrpSpPr>
        <p:grpSpPr>
          <a:xfrm>
            <a:off x="6934200" y="1535269"/>
            <a:ext cx="3867774" cy="540408"/>
            <a:chOff x="6905372" y="1535269"/>
            <a:chExt cx="3867774" cy="540408"/>
          </a:xfrm>
        </p:grpSpPr>
        <p:pic>
          <p:nvPicPr>
            <p:cNvPr id="24" name="그래픽 23" descr="기차 단색으로 채워진">
              <a:extLst>
                <a:ext uri="{FF2B5EF4-FFF2-40B4-BE49-F238E27FC236}">
                  <a16:creationId xmlns:a16="http://schemas.microsoft.com/office/drawing/2014/main" id="{CB483534-47A4-4E98-8F74-515E7DB3DB7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181972" y="1535269"/>
              <a:ext cx="591174" cy="540408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12B8B40-137F-48DE-BB95-1DE32EF3EAB2}"/>
                </a:ext>
              </a:extLst>
            </p:cNvPr>
            <p:cNvSpPr txBox="1"/>
            <p:nvPr/>
          </p:nvSpPr>
          <p:spPr>
            <a:xfrm>
              <a:off x="6905372" y="1543863"/>
              <a:ext cx="285687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유동인구 홍보 지표</a:t>
              </a: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E357B95A-A899-4B7C-828F-77DA06F549B5}"/>
              </a:ext>
            </a:extLst>
          </p:cNvPr>
          <p:cNvGrpSpPr/>
          <p:nvPr/>
        </p:nvGrpSpPr>
        <p:grpSpPr>
          <a:xfrm>
            <a:off x="10210800" y="2247900"/>
            <a:ext cx="6604464" cy="6938822"/>
            <a:chOff x="10210800" y="2247900"/>
            <a:chExt cx="6604464" cy="6938822"/>
          </a:xfrm>
        </p:grpSpPr>
        <p:pic>
          <p:nvPicPr>
            <p:cNvPr id="5" name="그림 4" descr="테이블이(가) 표시된 사진&#10;&#10;자동 생성된 설명">
              <a:extLst>
                <a:ext uri="{FF2B5EF4-FFF2-40B4-BE49-F238E27FC236}">
                  <a16:creationId xmlns:a16="http://schemas.microsoft.com/office/drawing/2014/main" id="{3790A1FD-4F0F-4C16-A387-30DF87E84D7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210800" y="2247900"/>
              <a:ext cx="6604464" cy="6938822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369BF16-7423-4DB3-B460-2F2DD80C5357}"/>
                </a:ext>
              </a:extLst>
            </p:cNvPr>
            <p:cNvSpPr txBox="1"/>
            <p:nvPr/>
          </p:nvSpPr>
          <p:spPr>
            <a:xfrm>
              <a:off x="13182600" y="2304990"/>
              <a:ext cx="3581400" cy="40484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noAutofit/>
            </a:bodyPr>
            <a:lstStyle/>
            <a:p>
              <a:pPr algn="r"/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퇴근시간 하차인원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A4BCE48-D0D8-44A3-A1B4-789E9C90C271}"/>
                </a:ext>
              </a:extLst>
            </p:cNvPr>
            <p:cNvSpPr txBox="1"/>
            <p:nvPr/>
          </p:nvSpPr>
          <p:spPr>
            <a:xfrm>
              <a:off x="11998741" y="2318256"/>
              <a:ext cx="964007" cy="38684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noAutofit/>
            </a:bodyPr>
            <a:lstStyle/>
            <a:p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역사명</a:t>
              </a:r>
              <a:endPara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D5692343-AABF-48D4-805C-05AD6BEAC0A7}"/>
              </a:ext>
            </a:extLst>
          </p:cNvPr>
          <p:cNvGrpSpPr/>
          <p:nvPr/>
        </p:nvGrpSpPr>
        <p:grpSpPr>
          <a:xfrm>
            <a:off x="1485275" y="5256193"/>
            <a:ext cx="7237879" cy="2706707"/>
            <a:chOff x="1104275" y="4113193"/>
            <a:chExt cx="7237879" cy="2706707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1C59861-587A-41AD-B452-1E528565464E}"/>
                </a:ext>
              </a:extLst>
            </p:cNvPr>
            <p:cNvSpPr txBox="1"/>
            <p:nvPr/>
          </p:nvSpPr>
          <p:spPr>
            <a:xfrm>
              <a:off x="1447800" y="4113193"/>
              <a:ext cx="6564618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서울 지하철역 시간대별 승하차 인원 정보</a:t>
              </a:r>
            </a:p>
            <a:p>
              <a:endPara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715656A-2F7E-41E7-8D24-A9D0622B7EAF}"/>
                </a:ext>
              </a:extLst>
            </p:cNvPr>
            <p:cNvSpPr txBox="1"/>
            <p:nvPr/>
          </p:nvSpPr>
          <p:spPr>
            <a:xfrm>
              <a:off x="1104275" y="6296680"/>
              <a:ext cx="723787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>
                  <a:solidFill>
                    <a:srgbClr val="4A9EED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서울 지하철역 퇴근 시간 하차인원</a:t>
              </a:r>
              <a:r>
                <a:rPr lang="en-US" altLang="ko-KR" sz="2800" dirty="0">
                  <a:solidFill>
                    <a:srgbClr val="4A9EED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(17</a:t>
              </a:r>
              <a:r>
                <a:rPr lang="ko-KR" altLang="en-US" sz="2800" dirty="0">
                  <a:solidFill>
                    <a:srgbClr val="4A9EED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시</a:t>
              </a:r>
              <a:r>
                <a:rPr lang="en-US" altLang="ko-KR" sz="2800" dirty="0">
                  <a:solidFill>
                    <a:srgbClr val="4A9EED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~1</a:t>
              </a:r>
              <a:r>
                <a:rPr lang="ko-KR" altLang="en-US" sz="2800" dirty="0">
                  <a:solidFill>
                    <a:srgbClr val="4A9EED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시</a:t>
              </a:r>
              <a:r>
                <a:rPr lang="en-US" altLang="ko-KR" sz="2800" dirty="0">
                  <a:solidFill>
                    <a:srgbClr val="4A9EED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)</a:t>
              </a:r>
              <a:endParaRPr lang="ko-KR" altLang="en-US" sz="2800" dirty="0">
                <a:solidFill>
                  <a:srgbClr val="4A9EED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pic>
          <p:nvPicPr>
            <p:cNvPr id="23" name="Object 26">
              <a:extLst>
                <a:ext uri="{FF2B5EF4-FFF2-40B4-BE49-F238E27FC236}">
                  <a16:creationId xmlns:a16="http://schemas.microsoft.com/office/drawing/2014/main" id="{EFB17998-6150-4565-8C82-1B48776A097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aturation sat="105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5400000">
              <a:off x="4495595" y="5386705"/>
              <a:ext cx="900000" cy="137590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00681D28-0C0B-43D0-B4EB-172B9D383021}"/>
              </a:ext>
            </a:extLst>
          </p:cNvPr>
          <p:cNvSpPr txBox="1"/>
          <p:nvPr/>
        </p:nvSpPr>
        <p:spPr>
          <a:xfrm>
            <a:off x="1212018" y="2333338"/>
            <a:ext cx="5439310" cy="17433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280"/>
              </a:lnSpc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하차인원 사용이유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ts val="3280"/>
              </a:lnSpc>
            </a:pP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-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승차인원은 키오스크 지나칠 확률 ↑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ts val="3280"/>
              </a:lnSpc>
            </a:pP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-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환승이 아닌 하차인원은 실제 귀가경로에 포함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ts val="3280"/>
              </a:lnSpc>
            </a:pP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-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저녁시간대는 주로 여가시간대로 활용</a:t>
            </a:r>
            <a:endParaRPr lang="ko-KR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492953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ject 17"/>
          <p:cNvSpPr txBox="1"/>
          <p:nvPr/>
        </p:nvSpPr>
        <p:spPr>
          <a:xfrm>
            <a:off x="609600" y="419100"/>
            <a:ext cx="45245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kern="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DATA</a:t>
            </a:r>
            <a:r>
              <a:rPr lang="ko-KR" altLang="en-US" sz="2400" kern="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 </a:t>
            </a:r>
            <a:r>
              <a:rPr lang="en-US" altLang="ko-KR" sz="2400" kern="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PREPROCESSING</a:t>
            </a:r>
            <a:endParaRPr lang="en-US" sz="3200" kern="0" spc="-100" dirty="0">
              <a:solidFill>
                <a:schemeClr val="tx1">
                  <a:lumMod val="75000"/>
                  <a:lumOff val="25000"/>
                </a:schemeClr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10B6906-0B84-4BA9-895F-8E8D5B4DA4A1}"/>
              </a:ext>
            </a:extLst>
          </p:cNvPr>
          <p:cNvSpPr/>
          <p:nvPr/>
        </p:nvSpPr>
        <p:spPr>
          <a:xfrm flipV="1">
            <a:off x="733267" y="1075725"/>
            <a:ext cx="16814850" cy="18000"/>
          </a:xfrm>
          <a:prstGeom prst="rect">
            <a:avLst/>
          </a:prstGeom>
          <a:solidFill>
            <a:srgbClr val="D1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FF17013B-7D59-4108-8071-3C0FDDB9DB25}"/>
              </a:ext>
            </a:extLst>
          </p:cNvPr>
          <p:cNvSpPr/>
          <p:nvPr/>
        </p:nvSpPr>
        <p:spPr>
          <a:xfrm>
            <a:off x="736575" y="9334500"/>
            <a:ext cx="16815600" cy="18000"/>
          </a:xfrm>
          <a:prstGeom prst="rect">
            <a:avLst/>
          </a:prstGeom>
          <a:solidFill>
            <a:srgbClr val="D1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E6CBC3-3B3B-4233-971A-5642416D7F82}"/>
              </a:ext>
            </a:extLst>
          </p:cNvPr>
          <p:cNvSpPr txBox="1"/>
          <p:nvPr/>
        </p:nvSpPr>
        <p:spPr>
          <a:xfrm>
            <a:off x="12329603" y="659368"/>
            <a:ext cx="52725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중소규모 공연예술단체 활성화를 위한 키오스크 입지 선정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</p:txBody>
      </p: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10D7BA7D-91E5-49A9-8ED6-8769F3D2464A}"/>
              </a:ext>
            </a:extLst>
          </p:cNvPr>
          <p:cNvGrpSpPr/>
          <p:nvPr/>
        </p:nvGrpSpPr>
        <p:grpSpPr>
          <a:xfrm>
            <a:off x="697670" y="1425440"/>
            <a:ext cx="4160492" cy="746260"/>
            <a:chOff x="12286812" y="8124952"/>
            <a:chExt cx="3871513" cy="746260"/>
          </a:xfrm>
        </p:grpSpPr>
        <p:grpSp>
          <p:nvGrpSpPr>
            <p:cNvPr id="102" name="그룹 1011">
              <a:extLst>
                <a:ext uri="{FF2B5EF4-FFF2-40B4-BE49-F238E27FC236}">
                  <a16:creationId xmlns:a16="http://schemas.microsoft.com/office/drawing/2014/main" id="{C7EEB2B6-337A-4579-96B0-8EFBD43AA35E}"/>
                </a:ext>
              </a:extLst>
            </p:cNvPr>
            <p:cNvGrpSpPr/>
            <p:nvPr/>
          </p:nvGrpSpPr>
          <p:grpSpPr>
            <a:xfrm>
              <a:off x="12329754" y="8124952"/>
              <a:ext cx="3828571" cy="713143"/>
              <a:chOff x="12329754" y="8124952"/>
              <a:chExt cx="3828571" cy="713143"/>
            </a:xfrm>
          </p:grpSpPr>
          <p:pic>
            <p:nvPicPr>
              <p:cNvPr id="104" name="Object 43">
                <a:extLst>
                  <a:ext uri="{FF2B5EF4-FFF2-40B4-BE49-F238E27FC236}">
                    <a16:creationId xmlns:a16="http://schemas.microsoft.com/office/drawing/2014/main" id="{3637A69D-1358-4123-B417-717C66EB28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2329754" y="8124952"/>
                <a:ext cx="3828571" cy="713143"/>
              </a:xfrm>
              <a:prstGeom prst="rect">
                <a:avLst/>
              </a:prstGeom>
            </p:spPr>
          </p:pic>
        </p:grpSp>
        <p:sp>
          <p:nvSpPr>
            <p:cNvPr id="103" name="Object 46">
              <a:extLst>
                <a:ext uri="{FF2B5EF4-FFF2-40B4-BE49-F238E27FC236}">
                  <a16:creationId xmlns:a16="http://schemas.microsoft.com/office/drawing/2014/main" id="{24EA44AE-BA8E-4852-8A32-882CC81C64C5}"/>
                </a:ext>
              </a:extLst>
            </p:cNvPr>
            <p:cNvSpPr txBox="1"/>
            <p:nvPr/>
          </p:nvSpPr>
          <p:spPr>
            <a:xfrm>
              <a:off x="12286812" y="8226338"/>
              <a:ext cx="3769335" cy="644874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/>
              <a:r>
                <a:rPr lang="en-US" sz="2800" dirty="0">
                  <a:solidFill>
                    <a:schemeClr val="bg1">
                      <a:lumMod val="9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01 </a:t>
              </a:r>
              <a:r>
                <a:rPr lang="ko-KR" altLang="en-US" sz="2800" dirty="0">
                  <a:solidFill>
                    <a:schemeClr val="bg1">
                      <a:lumMod val="9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지하철 하차 인원</a:t>
              </a:r>
              <a:endParaRPr lang="en-US" sz="2800" dirty="0">
                <a:solidFill>
                  <a:schemeClr val="bg1">
                    <a:lumMod val="9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grpSp>
        <p:nvGrpSpPr>
          <p:cNvPr id="21" name="그룹 1002">
            <a:extLst>
              <a:ext uri="{FF2B5EF4-FFF2-40B4-BE49-F238E27FC236}">
                <a16:creationId xmlns:a16="http://schemas.microsoft.com/office/drawing/2014/main" id="{DC24591E-D54E-4DFB-9CA1-76D2F265726B}"/>
              </a:ext>
            </a:extLst>
          </p:cNvPr>
          <p:cNvGrpSpPr/>
          <p:nvPr/>
        </p:nvGrpSpPr>
        <p:grpSpPr>
          <a:xfrm>
            <a:off x="4807945" y="1674090"/>
            <a:ext cx="2050055" cy="192810"/>
            <a:chOff x="11363561" y="7334988"/>
            <a:chExt cx="2050055" cy="192810"/>
          </a:xfrm>
        </p:grpSpPr>
        <p:pic>
          <p:nvPicPr>
            <p:cNvPr id="22" name="Object 5">
              <a:extLst>
                <a:ext uri="{FF2B5EF4-FFF2-40B4-BE49-F238E27FC236}">
                  <a16:creationId xmlns:a16="http://schemas.microsoft.com/office/drawing/2014/main" id="{12C8C123-70DD-4F9A-AA6C-A06AC6919DB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21600000">
              <a:off x="11363561" y="7334988"/>
              <a:ext cx="2050055" cy="192810"/>
            </a:xfrm>
            <a:prstGeom prst="rect">
              <a:avLst/>
            </a:prstGeom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E12B8B40-137F-48DE-BB95-1DE32EF3EAB2}"/>
              </a:ext>
            </a:extLst>
          </p:cNvPr>
          <p:cNvSpPr txBox="1"/>
          <p:nvPr/>
        </p:nvSpPr>
        <p:spPr>
          <a:xfrm>
            <a:off x="6934200" y="1543863"/>
            <a:ext cx="55114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지하철 유동인구 구간별 지하철역 개수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4974E79-4E0D-4471-96FE-6A48C1CA31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670" y="2515881"/>
            <a:ext cx="12180130" cy="6437619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923E0775-86E4-439A-AF47-144A7A33DE5E}"/>
              </a:ext>
            </a:extLst>
          </p:cNvPr>
          <p:cNvGrpSpPr/>
          <p:nvPr/>
        </p:nvGrpSpPr>
        <p:grpSpPr>
          <a:xfrm>
            <a:off x="13563600" y="2552700"/>
            <a:ext cx="3538691" cy="6283674"/>
            <a:chOff x="14009425" y="2822226"/>
            <a:chExt cx="3538691" cy="6283674"/>
          </a:xfrm>
        </p:grpSpPr>
        <p:pic>
          <p:nvPicPr>
            <p:cNvPr id="10" name="그림 9" descr="텍스트이(가) 표시된 사진&#10;&#10;자동 생성된 설명">
              <a:extLst>
                <a:ext uri="{FF2B5EF4-FFF2-40B4-BE49-F238E27FC236}">
                  <a16:creationId xmlns:a16="http://schemas.microsoft.com/office/drawing/2014/main" id="{92F2EF5E-F52E-4E1A-ADAC-3CA01B7E40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2410" t="5586"/>
            <a:stretch/>
          </p:blipFill>
          <p:spPr>
            <a:xfrm>
              <a:off x="15011400" y="2875500"/>
              <a:ext cx="2504633" cy="6077999"/>
            </a:xfrm>
            <a:prstGeom prst="rect">
              <a:avLst/>
            </a:prstGeom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2995D585-12A8-4F8D-AFA6-3C17826F68CB}"/>
                </a:ext>
              </a:extLst>
            </p:cNvPr>
            <p:cNvSpPr/>
            <p:nvPr/>
          </p:nvSpPr>
          <p:spPr>
            <a:xfrm>
              <a:off x="15011399" y="2822226"/>
              <a:ext cx="2536717" cy="6448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8D0DE5A-EE70-4F79-94D5-042498E39E15}"/>
                </a:ext>
              </a:extLst>
            </p:cNvPr>
            <p:cNvSpPr txBox="1"/>
            <p:nvPr/>
          </p:nvSpPr>
          <p:spPr>
            <a:xfrm>
              <a:off x="15163800" y="3009900"/>
              <a:ext cx="22349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퇴근시간 하차인원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1F675FB-329A-400C-9F10-E05BDF87B7C6}"/>
                </a:ext>
              </a:extLst>
            </p:cNvPr>
            <p:cNvSpPr txBox="1"/>
            <p:nvPr/>
          </p:nvSpPr>
          <p:spPr>
            <a:xfrm>
              <a:off x="14009425" y="3707443"/>
              <a:ext cx="1001975" cy="5398457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algn="ctr">
                <a:lnSpc>
                  <a:spcPts val="2600"/>
                </a:lnSpc>
              </a:pPr>
              <a:r>
                <a: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Count</a:t>
              </a:r>
            </a:p>
            <a:p>
              <a:pPr algn="ctr">
                <a:lnSpc>
                  <a:spcPts val="2600"/>
                </a:lnSpc>
              </a:pPr>
              <a:endPara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  <a:p>
              <a:pPr algn="ctr">
                <a:lnSpc>
                  <a:spcPts val="2600"/>
                </a:lnSpc>
              </a:pPr>
              <a:r>
                <a: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Mean</a:t>
              </a:r>
            </a:p>
            <a:p>
              <a:pPr algn="ctr">
                <a:lnSpc>
                  <a:spcPts val="2600"/>
                </a:lnSpc>
              </a:pPr>
              <a:endPara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  <a:p>
              <a:pPr algn="ctr">
                <a:lnSpc>
                  <a:spcPts val="2600"/>
                </a:lnSpc>
              </a:pPr>
              <a:r>
                <a: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Std</a:t>
              </a:r>
            </a:p>
            <a:p>
              <a:pPr algn="ctr">
                <a:lnSpc>
                  <a:spcPts val="2600"/>
                </a:lnSpc>
              </a:pPr>
              <a:endPara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  <a:p>
              <a:pPr algn="ctr">
                <a:lnSpc>
                  <a:spcPts val="2600"/>
                </a:lnSpc>
              </a:pPr>
              <a:r>
                <a: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Min</a:t>
              </a:r>
            </a:p>
            <a:p>
              <a:pPr algn="ctr">
                <a:lnSpc>
                  <a:spcPts val="2600"/>
                </a:lnSpc>
              </a:pPr>
              <a:endPara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  <a:p>
              <a:pPr algn="ctr">
                <a:lnSpc>
                  <a:spcPts val="2600"/>
                </a:lnSpc>
              </a:pPr>
              <a:r>
                <a: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25%</a:t>
              </a:r>
            </a:p>
            <a:p>
              <a:pPr algn="ctr">
                <a:lnSpc>
                  <a:spcPts val="2600"/>
                </a:lnSpc>
              </a:pPr>
              <a:endPara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  <a:p>
              <a:pPr algn="ctr">
                <a:lnSpc>
                  <a:spcPts val="2600"/>
                </a:lnSpc>
              </a:pPr>
              <a:r>
                <a: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50%</a:t>
              </a:r>
            </a:p>
            <a:p>
              <a:pPr algn="ctr">
                <a:lnSpc>
                  <a:spcPts val="2600"/>
                </a:lnSpc>
              </a:pPr>
              <a:endPara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  <a:p>
              <a:pPr algn="ctr">
                <a:lnSpc>
                  <a:spcPts val="2600"/>
                </a:lnSpc>
              </a:pPr>
              <a:r>
                <a: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75%</a:t>
              </a:r>
            </a:p>
            <a:p>
              <a:pPr algn="ctr">
                <a:lnSpc>
                  <a:spcPts val="2600"/>
                </a:lnSpc>
              </a:pPr>
              <a:endPara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  <a:p>
              <a:pPr algn="ctr">
                <a:lnSpc>
                  <a:spcPts val="2600"/>
                </a:lnSpc>
              </a:pPr>
              <a:r>
                <a: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Max</a:t>
              </a:r>
              <a:endPara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220430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ject 17"/>
          <p:cNvSpPr txBox="1"/>
          <p:nvPr/>
        </p:nvSpPr>
        <p:spPr>
          <a:xfrm>
            <a:off x="609600" y="419100"/>
            <a:ext cx="45245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kern="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DATA</a:t>
            </a:r>
            <a:r>
              <a:rPr lang="ko-KR" altLang="en-US" sz="2400" kern="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 </a:t>
            </a:r>
            <a:r>
              <a:rPr lang="en-US" altLang="ko-KR" sz="2400" kern="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PREPROCESSING</a:t>
            </a:r>
            <a:endParaRPr lang="en-US" sz="3200" kern="0" spc="-100" dirty="0">
              <a:solidFill>
                <a:schemeClr val="tx1">
                  <a:lumMod val="75000"/>
                  <a:lumOff val="25000"/>
                </a:schemeClr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10B6906-0B84-4BA9-895F-8E8D5B4DA4A1}"/>
              </a:ext>
            </a:extLst>
          </p:cNvPr>
          <p:cNvSpPr/>
          <p:nvPr/>
        </p:nvSpPr>
        <p:spPr>
          <a:xfrm flipV="1">
            <a:off x="733267" y="1075725"/>
            <a:ext cx="16814850" cy="18000"/>
          </a:xfrm>
          <a:prstGeom prst="rect">
            <a:avLst/>
          </a:prstGeom>
          <a:solidFill>
            <a:srgbClr val="D1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FF17013B-7D59-4108-8071-3C0FDDB9DB25}"/>
              </a:ext>
            </a:extLst>
          </p:cNvPr>
          <p:cNvSpPr/>
          <p:nvPr/>
        </p:nvSpPr>
        <p:spPr>
          <a:xfrm>
            <a:off x="736575" y="9334500"/>
            <a:ext cx="16815600" cy="18000"/>
          </a:xfrm>
          <a:prstGeom prst="rect">
            <a:avLst/>
          </a:prstGeom>
          <a:solidFill>
            <a:srgbClr val="D1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E6CBC3-3B3B-4233-971A-5642416D7F82}"/>
              </a:ext>
            </a:extLst>
          </p:cNvPr>
          <p:cNvSpPr txBox="1"/>
          <p:nvPr/>
        </p:nvSpPr>
        <p:spPr>
          <a:xfrm>
            <a:off x="12329603" y="659368"/>
            <a:ext cx="52725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중소규모 공연예술단체 활성화를 위한 키오스크 입지 선정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</p:txBody>
      </p: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10D7BA7D-91E5-49A9-8ED6-8769F3D2464A}"/>
              </a:ext>
            </a:extLst>
          </p:cNvPr>
          <p:cNvGrpSpPr/>
          <p:nvPr/>
        </p:nvGrpSpPr>
        <p:grpSpPr>
          <a:xfrm>
            <a:off x="697670" y="1425440"/>
            <a:ext cx="4160492" cy="746260"/>
            <a:chOff x="12286812" y="8124952"/>
            <a:chExt cx="3871513" cy="746260"/>
          </a:xfrm>
        </p:grpSpPr>
        <p:grpSp>
          <p:nvGrpSpPr>
            <p:cNvPr id="102" name="그룹 1011">
              <a:extLst>
                <a:ext uri="{FF2B5EF4-FFF2-40B4-BE49-F238E27FC236}">
                  <a16:creationId xmlns:a16="http://schemas.microsoft.com/office/drawing/2014/main" id="{C7EEB2B6-337A-4579-96B0-8EFBD43AA35E}"/>
                </a:ext>
              </a:extLst>
            </p:cNvPr>
            <p:cNvGrpSpPr/>
            <p:nvPr/>
          </p:nvGrpSpPr>
          <p:grpSpPr>
            <a:xfrm>
              <a:off x="12329754" y="8124952"/>
              <a:ext cx="3828571" cy="713143"/>
              <a:chOff x="12329754" y="8124952"/>
              <a:chExt cx="3828571" cy="713143"/>
            </a:xfrm>
          </p:grpSpPr>
          <p:pic>
            <p:nvPicPr>
              <p:cNvPr id="104" name="Object 43">
                <a:extLst>
                  <a:ext uri="{FF2B5EF4-FFF2-40B4-BE49-F238E27FC236}">
                    <a16:creationId xmlns:a16="http://schemas.microsoft.com/office/drawing/2014/main" id="{3637A69D-1358-4123-B417-717C66EB28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2329754" y="8124952"/>
                <a:ext cx="3828571" cy="713143"/>
              </a:xfrm>
              <a:prstGeom prst="rect">
                <a:avLst/>
              </a:prstGeom>
            </p:spPr>
          </p:pic>
        </p:grpSp>
        <p:sp>
          <p:nvSpPr>
            <p:cNvPr id="103" name="Object 46">
              <a:extLst>
                <a:ext uri="{FF2B5EF4-FFF2-40B4-BE49-F238E27FC236}">
                  <a16:creationId xmlns:a16="http://schemas.microsoft.com/office/drawing/2014/main" id="{24EA44AE-BA8E-4852-8A32-882CC81C64C5}"/>
                </a:ext>
              </a:extLst>
            </p:cNvPr>
            <p:cNvSpPr txBox="1"/>
            <p:nvPr/>
          </p:nvSpPr>
          <p:spPr>
            <a:xfrm>
              <a:off x="12286812" y="8226338"/>
              <a:ext cx="3769335" cy="644874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/>
              <a:r>
                <a:rPr lang="en-US" sz="2800" dirty="0">
                  <a:solidFill>
                    <a:schemeClr val="bg1">
                      <a:lumMod val="9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01 </a:t>
              </a:r>
              <a:r>
                <a:rPr lang="ko-KR" altLang="en-US" sz="2800" dirty="0">
                  <a:solidFill>
                    <a:schemeClr val="bg1">
                      <a:lumMod val="9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지하철 하차 인원</a:t>
              </a:r>
              <a:endParaRPr lang="en-US" sz="2800" dirty="0">
                <a:solidFill>
                  <a:schemeClr val="bg1">
                    <a:lumMod val="9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grpSp>
        <p:nvGrpSpPr>
          <p:cNvPr id="21" name="그룹 1002">
            <a:extLst>
              <a:ext uri="{FF2B5EF4-FFF2-40B4-BE49-F238E27FC236}">
                <a16:creationId xmlns:a16="http://schemas.microsoft.com/office/drawing/2014/main" id="{DC24591E-D54E-4DFB-9CA1-76D2F265726B}"/>
              </a:ext>
            </a:extLst>
          </p:cNvPr>
          <p:cNvGrpSpPr/>
          <p:nvPr/>
        </p:nvGrpSpPr>
        <p:grpSpPr>
          <a:xfrm>
            <a:off x="4807945" y="1674090"/>
            <a:ext cx="2050055" cy="192810"/>
            <a:chOff x="11363561" y="7334988"/>
            <a:chExt cx="2050055" cy="192810"/>
          </a:xfrm>
        </p:grpSpPr>
        <p:pic>
          <p:nvPicPr>
            <p:cNvPr id="22" name="Object 5">
              <a:extLst>
                <a:ext uri="{FF2B5EF4-FFF2-40B4-BE49-F238E27FC236}">
                  <a16:creationId xmlns:a16="http://schemas.microsoft.com/office/drawing/2014/main" id="{12C8C123-70DD-4F9A-AA6C-A06AC6919DB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21600000">
              <a:off x="11363561" y="7334988"/>
              <a:ext cx="2050055" cy="192810"/>
            </a:xfrm>
            <a:prstGeom prst="rect">
              <a:avLst/>
            </a:prstGeom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E12B8B40-137F-48DE-BB95-1DE32EF3EAB2}"/>
              </a:ext>
            </a:extLst>
          </p:cNvPr>
          <p:cNvSpPr txBox="1"/>
          <p:nvPr/>
        </p:nvSpPr>
        <p:spPr>
          <a:xfrm>
            <a:off x="6934200" y="1543863"/>
            <a:ext cx="54938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지하철 하차인원과 실제 거주인원 비교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C6C5383-B9CE-4E27-814B-D5BC0C8A55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" y="2476500"/>
            <a:ext cx="7467600" cy="5462762"/>
          </a:xfrm>
          <a:prstGeom prst="rect">
            <a:avLst/>
          </a:prstGeom>
        </p:spPr>
      </p:pic>
      <p:pic>
        <p:nvPicPr>
          <p:cNvPr id="9" name="그림 8" descr="지도이(가) 표시된 사진&#10;&#10;자동 생성된 설명">
            <a:extLst>
              <a:ext uri="{FF2B5EF4-FFF2-40B4-BE49-F238E27FC236}">
                <a16:creationId xmlns:a16="http://schemas.microsoft.com/office/drawing/2014/main" id="{13A8E1D4-ED2A-4607-8E03-2537FFE95AE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592" r="17113"/>
          <a:stretch/>
        </p:blipFill>
        <p:spPr>
          <a:xfrm>
            <a:off x="9448799" y="2476500"/>
            <a:ext cx="7824643" cy="550360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9FA4339-AE06-4A9D-AFAA-83B24D08CE59}"/>
              </a:ext>
            </a:extLst>
          </p:cNvPr>
          <p:cNvSpPr txBox="1"/>
          <p:nvPr/>
        </p:nvSpPr>
        <p:spPr>
          <a:xfrm>
            <a:off x="2003084" y="8339435"/>
            <a:ext cx="52902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하차인원 상위 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50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개 역 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+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하위 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50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개 역</a:t>
            </a:r>
            <a:endParaRPr lang="ko-KR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D79322F-8994-407E-AF38-DDBAC7CFE2D7}"/>
              </a:ext>
            </a:extLst>
          </p:cNvPr>
          <p:cNvSpPr txBox="1"/>
          <p:nvPr/>
        </p:nvSpPr>
        <p:spPr>
          <a:xfrm>
            <a:off x="10515600" y="8272364"/>
            <a:ext cx="5707011" cy="9097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3280"/>
              </a:lnSpc>
            </a:pP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하차인원 상위 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50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개 역 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+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자치구별 인구수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ctr">
              <a:lnSpc>
                <a:spcPts val="3280"/>
              </a:lnSpc>
            </a:pP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: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강서구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영등포구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금천구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관악구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구로구</a:t>
            </a:r>
          </a:p>
        </p:txBody>
      </p:sp>
    </p:spTree>
    <p:extLst>
      <p:ext uri="{BB962C8B-B14F-4D97-AF65-F5344CB8AC3E}">
        <p14:creationId xmlns:p14="http://schemas.microsoft.com/office/powerpoint/2010/main" val="5442880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ject 17"/>
          <p:cNvSpPr txBox="1"/>
          <p:nvPr/>
        </p:nvSpPr>
        <p:spPr>
          <a:xfrm>
            <a:off x="609600" y="419100"/>
            <a:ext cx="45245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kern="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DATA</a:t>
            </a:r>
            <a:r>
              <a:rPr lang="ko-KR" altLang="en-US" sz="2400" kern="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 </a:t>
            </a:r>
            <a:r>
              <a:rPr lang="en-US" altLang="ko-KR" sz="2400" kern="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PREPROCESSING</a:t>
            </a:r>
            <a:endParaRPr lang="en-US" sz="3200" kern="0" spc="-100" dirty="0">
              <a:solidFill>
                <a:schemeClr val="tx1">
                  <a:lumMod val="75000"/>
                  <a:lumOff val="25000"/>
                </a:schemeClr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10B6906-0B84-4BA9-895F-8E8D5B4DA4A1}"/>
              </a:ext>
            </a:extLst>
          </p:cNvPr>
          <p:cNvSpPr/>
          <p:nvPr/>
        </p:nvSpPr>
        <p:spPr>
          <a:xfrm flipV="1">
            <a:off x="733267" y="1075725"/>
            <a:ext cx="16814850" cy="18000"/>
          </a:xfrm>
          <a:prstGeom prst="rect">
            <a:avLst/>
          </a:prstGeom>
          <a:solidFill>
            <a:srgbClr val="D1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FF17013B-7D59-4108-8071-3C0FDDB9DB25}"/>
              </a:ext>
            </a:extLst>
          </p:cNvPr>
          <p:cNvSpPr/>
          <p:nvPr/>
        </p:nvSpPr>
        <p:spPr>
          <a:xfrm>
            <a:off x="736575" y="9334500"/>
            <a:ext cx="16815600" cy="18000"/>
          </a:xfrm>
          <a:prstGeom prst="rect">
            <a:avLst/>
          </a:prstGeom>
          <a:solidFill>
            <a:srgbClr val="D1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E6CBC3-3B3B-4233-971A-5642416D7F82}"/>
              </a:ext>
            </a:extLst>
          </p:cNvPr>
          <p:cNvSpPr txBox="1"/>
          <p:nvPr/>
        </p:nvSpPr>
        <p:spPr>
          <a:xfrm>
            <a:off x="12329603" y="659368"/>
            <a:ext cx="52725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중소규모 공연예술단체 활성화를 위한 키오스크 입지 선정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781F458D-F15F-45A7-A363-EF68200864CF}"/>
              </a:ext>
            </a:extLst>
          </p:cNvPr>
          <p:cNvGrpSpPr/>
          <p:nvPr/>
        </p:nvGrpSpPr>
        <p:grpSpPr>
          <a:xfrm>
            <a:off x="697670" y="1425440"/>
            <a:ext cx="4160492" cy="746260"/>
            <a:chOff x="12286812" y="8124952"/>
            <a:chExt cx="3871513" cy="746260"/>
          </a:xfrm>
        </p:grpSpPr>
        <p:grpSp>
          <p:nvGrpSpPr>
            <p:cNvPr id="21" name="그룹 1011">
              <a:extLst>
                <a:ext uri="{FF2B5EF4-FFF2-40B4-BE49-F238E27FC236}">
                  <a16:creationId xmlns:a16="http://schemas.microsoft.com/office/drawing/2014/main" id="{D95F5E30-C6E3-4F05-A8B6-546696AB344A}"/>
                </a:ext>
              </a:extLst>
            </p:cNvPr>
            <p:cNvGrpSpPr/>
            <p:nvPr/>
          </p:nvGrpSpPr>
          <p:grpSpPr>
            <a:xfrm>
              <a:off x="12329754" y="8124952"/>
              <a:ext cx="3828571" cy="713143"/>
              <a:chOff x="12329754" y="8124952"/>
              <a:chExt cx="3828571" cy="713143"/>
            </a:xfrm>
          </p:grpSpPr>
          <p:pic>
            <p:nvPicPr>
              <p:cNvPr id="23" name="Object 43">
                <a:extLst>
                  <a:ext uri="{FF2B5EF4-FFF2-40B4-BE49-F238E27FC236}">
                    <a16:creationId xmlns:a16="http://schemas.microsoft.com/office/drawing/2014/main" id="{6DCAB4B2-BA92-4D3A-897A-9F21FF4FFC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2329754" y="8124952"/>
                <a:ext cx="3828571" cy="713143"/>
              </a:xfrm>
              <a:prstGeom prst="rect">
                <a:avLst/>
              </a:prstGeom>
            </p:spPr>
          </p:pic>
        </p:grpSp>
        <p:sp>
          <p:nvSpPr>
            <p:cNvPr id="22" name="Object 46">
              <a:extLst>
                <a:ext uri="{FF2B5EF4-FFF2-40B4-BE49-F238E27FC236}">
                  <a16:creationId xmlns:a16="http://schemas.microsoft.com/office/drawing/2014/main" id="{F814D2BD-D399-427D-AE1E-DF7162E16BFE}"/>
                </a:ext>
              </a:extLst>
            </p:cNvPr>
            <p:cNvSpPr txBox="1"/>
            <p:nvPr/>
          </p:nvSpPr>
          <p:spPr>
            <a:xfrm>
              <a:off x="12286812" y="8226338"/>
              <a:ext cx="3769335" cy="644874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/>
              <a:r>
                <a:rPr lang="en-US" sz="2700" dirty="0">
                  <a:solidFill>
                    <a:schemeClr val="bg1">
                      <a:lumMod val="9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02 </a:t>
              </a:r>
              <a:r>
                <a:rPr lang="ko-KR" altLang="en-US" sz="2700" dirty="0">
                  <a:solidFill>
                    <a:schemeClr val="bg1">
                      <a:lumMod val="9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공연장수 대비 예매건수</a:t>
              </a:r>
              <a:endParaRPr lang="en-US" sz="2700" dirty="0">
                <a:solidFill>
                  <a:schemeClr val="bg1">
                    <a:lumMod val="9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grpSp>
        <p:nvGrpSpPr>
          <p:cNvPr id="24" name="그룹 1002">
            <a:extLst>
              <a:ext uri="{FF2B5EF4-FFF2-40B4-BE49-F238E27FC236}">
                <a16:creationId xmlns:a16="http://schemas.microsoft.com/office/drawing/2014/main" id="{1E79D53A-D27C-4241-B9DB-F4F8BCDBFA71}"/>
              </a:ext>
            </a:extLst>
          </p:cNvPr>
          <p:cNvGrpSpPr/>
          <p:nvPr/>
        </p:nvGrpSpPr>
        <p:grpSpPr>
          <a:xfrm>
            <a:off x="4807945" y="1674090"/>
            <a:ext cx="2050055" cy="192810"/>
            <a:chOff x="11363561" y="7334988"/>
            <a:chExt cx="2050055" cy="192810"/>
          </a:xfrm>
        </p:grpSpPr>
        <p:pic>
          <p:nvPicPr>
            <p:cNvPr id="25" name="Object 5">
              <a:extLst>
                <a:ext uri="{FF2B5EF4-FFF2-40B4-BE49-F238E27FC236}">
                  <a16:creationId xmlns:a16="http://schemas.microsoft.com/office/drawing/2014/main" id="{12D7B0D6-CF05-4FA6-BC24-7D2C511BCA3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21600000">
              <a:off x="11363561" y="7334988"/>
              <a:ext cx="2050055" cy="192810"/>
            </a:xfrm>
            <a:prstGeom prst="rect">
              <a:avLst/>
            </a:prstGeom>
          </p:spPr>
        </p:pic>
      </p:grpSp>
      <p:pic>
        <p:nvPicPr>
          <p:cNvPr id="26" name="그래픽 25" descr="티켓 단색으로 채워진">
            <a:extLst>
              <a:ext uri="{FF2B5EF4-FFF2-40B4-BE49-F238E27FC236}">
                <a16:creationId xmlns:a16="http://schemas.microsoft.com/office/drawing/2014/main" id="{350C0414-B76B-4D50-82D7-39A401210D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825565" y="1409068"/>
            <a:ext cx="618080" cy="61808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0058BC0-B5BB-4BA8-A081-A1E40BEC1EF9}"/>
              </a:ext>
            </a:extLst>
          </p:cNvPr>
          <p:cNvSpPr txBox="1"/>
          <p:nvPr/>
        </p:nvSpPr>
        <p:spPr>
          <a:xfrm>
            <a:off x="6905372" y="1543863"/>
            <a:ext cx="25298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문화 활성화 지표</a:t>
            </a:r>
          </a:p>
        </p:txBody>
      </p:sp>
      <p:pic>
        <p:nvPicPr>
          <p:cNvPr id="4" name="그림 3" descr="텍스트, 영수증, 스크린샷이(가) 표시된 사진&#10;&#10;자동 생성된 설명">
            <a:extLst>
              <a:ext uri="{FF2B5EF4-FFF2-40B4-BE49-F238E27FC236}">
                <a16:creationId xmlns:a16="http://schemas.microsoft.com/office/drawing/2014/main" id="{587605CC-1E32-4D60-8367-2FEDB72AE60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56045" y="2179548"/>
            <a:ext cx="5907955" cy="7002552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304987AA-B077-41B5-B9B4-41986064C452}"/>
              </a:ext>
            </a:extLst>
          </p:cNvPr>
          <p:cNvGrpSpPr/>
          <p:nvPr/>
        </p:nvGrpSpPr>
        <p:grpSpPr>
          <a:xfrm>
            <a:off x="1524079" y="2571684"/>
            <a:ext cx="7814317" cy="3333438"/>
            <a:chOff x="743817" y="2571684"/>
            <a:chExt cx="7376127" cy="3017876"/>
          </a:xfrm>
        </p:grpSpPr>
        <p:pic>
          <p:nvPicPr>
            <p:cNvPr id="12" name="그림 11" descr="텍스트이(가) 표시된 사진&#10;&#10;자동 생성된 설명">
              <a:extLst>
                <a:ext uri="{FF2B5EF4-FFF2-40B4-BE49-F238E27FC236}">
                  <a16:creationId xmlns:a16="http://schemas.microsoft.com/office/drawing/2014/main" id="{1FEC9E4D-9577-44CA-8CED-B703739EA48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43817" y="2571684"/>
              <a:ext cx="6334095" cy="3017876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F98300F-6A32-488A-A4F9-D5724BB281DA}"/>
                </a:ext>
              </a:extLst>
            </p:cNvPr>
            <p:cNvSpPr txBox="1"/>
            <p:nvPr/>
          </p:nvSpPr>
          <p:spPr>
            <a:xfrm>
              <a:off x="5715000" y="2857500"/>
              <a:ext cx="2262408" cy="3343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# </a:t>
              </a:r>
              <a:r>
                <a:rPr lang="ko-KR" altLang="en-US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지하철역 위도</a:t>
              </a:r>
              <a:r>
                <a:rPr lang="en-US" altLang="ko-KR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, </a:t>
              </a:r>
              <a:r>
                <a:rPr lang="ko-KR" altLang="en-US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경도</a:t>
              </a:r>
              <a:endParaRPr lang="ko-KR" altLang="en-US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5E742A7-C649-4A0D-B87D-C2AEC174E96F}"/>
                </a:ext>
              </a:extLst>
            </p:cNvPr>
            <p:cNvSpPr txBox="1"/>
            <p:nvPr/>
          </p:nvSpPr>
          <p:spPr>
            <a:xfrm>
              <a:off x="6066345" y="3447990"/>
              <a:ext cx="2053599" cy="3343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# </a:t>
              </a:r>
              <a:r>
                <a:rPr lang="ko-KR" altLang="en-US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공연장 위도</a:t>
              </a:r>
              <a:r>
                <a:rPr lang="en-US" altLang="ko-KR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, </a:t>
              </a:r>
              <a:r>
                <a:rPr lang="ko-KR" altLang="en-US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경도</a:t>
              </a:r>
              <a:endParaRPr lang="ko-KR" altLang="en-US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9CC91FA1-A807-48D5-B50F-65C9BF23C2C7}"/>
              </a:ext>
            </a:extLst>
          </p:cNvPr>
          <p:cNvGrpSpPr/>
          <p:nvPr/>
        </p:nvGrpSpPr>
        <p:grpSpPr>
          <a:xfrm>
            <a:off x="1676400" y="6438900"/>
            <a:ext cx="6798656" cy="2162395"/>
            <a:chOff x="2003813" y="5952905"/>
            <a:chExt cx="6798656" cy="216239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087BD45-EEA1-4A31-85DC-0502876A3098}"/>
                </a:ext>
              </a:extLst>
            </p:cNvPr>
            <p:cNvSpPr txBox="1"/>
            <p:nvPr/>
          </p:nvSpPr>
          <p:spPr>
            <a:xfrm>
              <a:off x="2003813" y="5952905"/>
              <a:ext cx="6798656" cy="6244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ts val="4560"/>
                </a:lnSpc>
              </a:pPr>
              <a:r>
                <a:rPr lang="ko-KR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총 예매건수</a:t>
              </a:r>
              <a:r>
                <a:rPr lang="en-US" altLang="ko-KR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 / (</a:t>
              </a:r>
              <a:r>
                <a:rPr lang="ko-KR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총 공연건수 </a:t>
              </a:r>
              <a:r>
                <a:rPr lang="en-US" altLang="ko-KR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/ </a:t>
              </a:r>
              <a:r>
                <a:rPr lang="ko-KR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총 공연장수</a:t>
              </a:r>
              <a:r>
                <a:rPr lang="en-US" altLang="ko-KR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)</a:t>
              </a:r>
              <a:endPara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F924835-F22C-4B18-BAE3-B27A488CC326}"/>
                </a:ext>
              </a:extLst>
            </p:cNvPr>
            <p:cNvSpPr txBox="1"/>
            <p:nvPr/>
          </p:nvSpPr>
          <p:spPr>
            <a:xfrm>
              <a:off x="4927937" y="6791105"/>
              <a:ext cx="1015663" cy="646331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altLang="ko-KR" sz="5400" dirty="0">
                  <a:solidFill>
                    <a:srgbClr val="4A9EED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=</a:t>
              </a:r>
              <a:endParaRPr lang="ko-KR" altLang="en-US" sz="2000" dirty="0">
                <a:solidFill>
                  <a:srgbClr val="4A9EED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8341DE4-430A-4EB9-A327-DBD75046E7A7}"/>
                </a:ext>
              </a:extLst>
            </p:cNvPr>
            <p:cNvSpPr txBox="1"/>
            <p:nvPr/>
          </p:nvSpPr>
          <p:spPr>
            <a:xfrm>
              <a:off x="3048000" y="7592080"/>
              <a:ext cx="463300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>
                  <a:solidFill>
                    <a:srgbClr val="4A9EED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공연장수 대비 예매건수 평균</a:t>
              </a: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42A8CB4D-E3C8-4946-92BC-7E9B69CC975B}"/>
              </a:ext>
            </a:extLst>
          </p:cNvPr>
          <p:cNvSpPr txBox="1"/>
          <p:nvPr/>
        </p:nvSpPr>
        <p:spPr>
          <a:xfrm>
            <a:off x="13944600" y="2247900"/>
            <a:ext cx="2803973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공연장수 대비 예매건수</a:t>
            </a:r>
            <a:endParaRPr lang="ko-KR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696F7BA-7180-4C51-994E-7D07EC650504}"/>
              </a:ext>
            </a:extLst>
          </p:cNvPr>
          <p:cNvSpPr txBox="1"/>
          <p:nvPr/>
        </p:nvSpPr>
        <p:spPr>
          <a:xfrm>
            <a:off x="12904393" y="2249840"/>
            <a:ext cx="964007" cy="46193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역사명</a:t>
            </a:r>
            <a:endParaRPr lang="ko-KR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D6FFFA6-5ECA-4558-B6CD-FE669A1F867E}"/>
              </a:ext>
            </a:extLst>
          </p:cNvPr>
          <p:cNvSpPr txBox="1"/>
          <p:nvPr/>
        </p:nvSpPr>
        <p:spPr>
          <a:xfrm>
            <a:off x="4149004" y="4838700"/>
            <a:ext cx="3227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i="1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# </a:t>
            </a:r>
            <a:r>
              <a:rPr lang="ko-KR" alt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역 근처 </a:t>
            </a:r>
            <a:r>
              <a:rPr lang="en-US" altLang="ko-KR" i="1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3km</a:t>
            </a:r>
            <a:r>
              <a:rPr lang="ko-KR" alt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이내 공연장 수</a:t>
            </a:r>
            <a:endParaRPr lang="ko-KR" altLang="en-US" sz="2000" i="1" dirty="0">
              <a:solidFill>
                <a:schemeClr val="tx1">
                  <a:lumMod val="75000"/>
                  <a:lumOff val="2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837241-26FC-4A0E-80AE-7F61C1113438}"/>
              </a:ext>
            </a:extLst>
          </p:cNvPr>
          <p:cNvSpPr txBox="1"/>
          <p:nvPr/>
        </p:nvSpPr>
        <p:spPr>
          <a:xfrm>
            <a:off x="8382000" y="6515100"/>
            <a:ext cx="18181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** 3km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이내</a:t>
            </a:r>
            <a:endParaRPr lang="ko-KR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948098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ject 17"/>
          <p:cNvSpPr txBox="1"/>
          <p:nvPr/>
        </p:nvSpPr>
        <p:spPr>
          <a:xfrm>
            <a:off x="609600" y="419100"/>
            <a:ext cx="45245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kern="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DATA</a:t>
            </a:r>
            <a:r>
              <a:rPr lang="ko-KR" altLang="en-US" sz="2400" kern="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 </a:t>
            </a:r>
            <a:r>
              <a:rPr lang="en-US" altLang="ko-KR" sz="2400" kern="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PREPROCESSING</a:t>
            </a:r>
            <a:endParaRPr lang="en-US" sz="3200" kern="0" spc="-100" dirty="0">
              <a:solidFill>
                <a:schemeClr val="tx1">
                  <a:lumMod val="75000"/>
                  <a:lumOff val="25000"/>
                </a:schemeClr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10B6906-0B84-4BA9-895F-8E8D5B4DA4A1}"/>
              </a:ext>
            </a:extLst>
          </p:cNvPr>
          <p:cNvSpPr/>
          <p:nvPr/>
        </p:nvSpPr>
        <p:spPr>
          <a:xfrm flipV="1">
            <a:off x="733267" y="1075725"/>
            <a:ext cx="16814850" cy="18000"/>
          </a:xfrm>
          <a:prstGeom prst="rect">
            <a:avLst/>
          </a:prstGeom>
          <a:solidFill>
            <a:srgbClr val="D1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FF17013B-7D59-4108-8071-3C0FDDB9DB25}"/>
              </a:ext>
            </a:extLst>
          </p:cNvPr>
          <p:cNvSpPr/>
          <p:nvPr/>
        </p:nvSpPr>
        <p:spPr>
          <a:xfrm>
            <a:off x="736575" y="9334500"/>
            <a:ext cx="16815600" cy="18000"/>
          </a:xfrm>
          <a:prstGeom prst="rect">
            <a:avLst/>
          </a:prstGeom>
          <a:solidFill>
            <a:srgbClr val="D1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E6CBC3-3B3B-4233-971A-5642416D7F82}"/>
              </a:ext>
            </a:extLst>
          </p:cNvPr>
          <p:cNvSpPr txBox="1"/>
          <p:nvPr/>
        </p:nvSpPr>
        <p:spPr>
          <a:xfrm>
            <a:off x="12329603" y="659368"/>
            <a:ext cx="52725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중소규모 공연예술단체 활성화를 위한 키오스크 입지 선정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781F458D-F15F-45A7-A363-EF68200864CF}"/>
              </a:ext>
            </a:extLst>
          </p:cNvPr>
          <p:cNvGrpSpPr/>
          <p:nvPr/>
        </p:nvGrpSpPr>
        <p:grpSpPr>
          <a:xfrm>
            <a:off x="697670" y="1425440"/>
            <a:ext cx="4160492" cy="746260"/>
            <a:chOff x="12286812" y="8124952"/>
            <a:chExt cx="3871513" cy="746260"/>
          </a:xfrm>
        </p:grpSpPr>
        <p:grpSp>
          <p:nvGrpSpPr>
            <p:cNvPr id="21" name="그룹 1011">
              <a:extLst>
                <a:ext uri="{FF2B5EF4-FFF2-40B4-BE49-F238E27FC236}">
                  <a16:creationId xmlns:a16="http://schemas.microsoft.com/office/drawing/2014/main" id="{D95F5E30-C6E3-4F05-A8B6-546696AB344A}"/>
                </a:ext>
              </a:extLst>
            </p:cNvPr>
            <p:cNvGrpSpPr/>
            <p:nvPr/>
          </p:nvGrpSpPr>
          <p:grpSpPr>
            <a:xfrm>
              <a:off x="12329754" y="8124952"/>
              <a:ext cx="3828571" cy="713143"/>
              <a:chOff x="12329754" y="8124952"/>
              <a:chExt cx="3828571" cy="713143"/>
            </a:xfrm>
          </p:grpSpPr>
          <p:pic>
            <p:nvPicPr>
              <p:cNvPr id="23" name="Object 43">
                <a:extLst>
                  <a:ext uri="{FF2B5EF4-FFF2-40B4-BE49-F238E27FC236}">
                    <a16:creationId xmlns:a16="http://schemas.microsoft.com/office/drawing/2014/main" id="{6DCAB4B2-BA92-4D3A-897A-9F21FF4FFC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2329754" y="8124952"/>
                <a:ext cx="3828571" cy="713143"/>
              </a:xfrm>
              <a:prstGeom prst="rect">
                <a:avLst/>
              </a:prstGeom>
            </p:spPr>
          </p:pic>
        </p:grpSp>
        <p:sp>
          <p:nvSpPr>
            <p:cNvPr id="22" name="Object 46">
              <a:extLst>
                <a:ext uri="{FF2B5EF4-FFF2-40B4-BE49-F238E27FC236}">
                  <a16:creationId xmlns:a16="http://schemas.microsoft.com/office/drawing/2014/main" id="{F814D2BD-D399-427D-AE1E-DF7162E16BFE}"/>
                </a:ext>
              </a:extLst>
            </p:cNvPr>
            <p:cNvSpPr txBox="1"/>
            <p:nvPr/>
          </p:nvSpPr>
          <p:spPr>
            <a:xfrm>
              <a:off x="12286812" y="8226338"/>
              <a:ext cx="3769335" cy="644874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/>
              <a:r>
                <a:rPr lang="en-US" sz="2700" dirty="0">
                  <a:solidFill>
                    <a:schemeClr val="bg1">
                      <a:lumMod val="9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02 </a:t>
              </a:r>
              <a:r>
                <a:rPr lang="ko-KR" altLang="en-US" sz="2700" dirty="0">
                  <a:solidFill>
                    <a:schemeClr val="bg1">
                      <a:lumMod val="9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공연장수 대비 예매건수</a:t>
              </a:r>
              <a:endParaRPr lang="en-US" sz="2700" dirty="0">
                <a:solidFill>
                  <a:schemeClr val="bg1">
                    <a:lumMod val="9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grpSp>
        <p:nvGrpSpPr>
          <p:cNvPr id="24" name="그룹 1002">
            <a:extLst>
              <a:ext uri="{FF2B5EF4-FFF2-40B4-BE49-F238E27FC236}">
                <a16:creationId xmlns:a16="http://schemas.microsoft.com/office/drawing/2014/main" id="{1E79D53A-D27C-4241-B9DB-F4F8BCDBFA71}"/>
              </a:ext>
            </a:extLst>
          </p:cNvPr>
          <p:cNvGrpSpPr/>
          <p:nvPr/>
        </p:nvGrpSpPr>
        <p:grpSpPr>
          <a:xfrm>
            <a:off x="4807945" y="1674090"/>
            <a:ext cx="2050055" cy="192810"/>
            <a:chOff x="11363561" y="7334988"/>
            <a:chExt cx="2050055" cy="192810"/>
          </a:xfrm>
        </p:grpSpPr>
        <p:pic>
          <p:nvPicPr>
            <p:cNvPr id="25" name="Object 5">
              <a:extLst>
                <a:ext uri="{FF2B5EF4-FFF2-40B4-BE49-F238E27FC236}">
                  <a16:creationId xmlns:a16="http://schemas.microsoft.com/office/drawing/2014/main" id="{12D7B0D6-CF05-4FA6-BC24-7D2C511BCA3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21600000">
              <a:off x="11363561" y="7334988"/>
              <a:ext cx="2050055" cy="192810"/>
            </a:xfrm>
            <a:prstGeom prst="rect">
              <a:avLst/>
            </a:prstGeom>
          </p:spPr>
        </p:pic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07BDE721-3585-44DE-9CFA-DB0631702F4B}"/>
              </a:ext>
            </a:extLst>
          </p:cNvPr>
          <p:cNvSpPr txBox="1"/>
          <p:nvPr/>
        </p:nvSpPr>
        <p:spPr>
          <a:xfrm>
            <a:off x="6905372" y="1543863"/>
            <a:ext cx="65117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공연장수 대비 예매건수 구간별 지하철역 개수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B3F4437-B1EC-4076-87B5-1FA9C2C923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927" y="2587893"/>
            <a:ext cx="11759873" cy="644180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61DFC4D-D9A2-453F-8B08-D6D699DC70CA}"/>
              </a:ext>
            </a:extLst>
          </p:cNvPr>
          <p:cNvSpPr txBox="1"/>
          <p:nvPr/>
        </p:nvSpPr>
        <p:spPr>
          <a:xfrm>
            <a:off x="838200" y="2628900"/>
            <a:ext cx="3605474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공연장수 대비 예매건수 분포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84AC56E-AE2C-4C41-8C77-32FF298FDDC8}"/>
              </a:ext>
            </a:extLst>
          </p:cNvPr>
          <p:cNvSpPr txBox="1"/>
          <p:nvPr/>
        </p:nvSpPr>
        <p:spPr>
          <a:xfrm>
            <a:off x="5713194" y="8572500"/>
            <a:ext cx="228780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공연장수 대비 예매건수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8DD6B0B0-1E29-4AFB-913E-9E31A7FEDF0B}"/>
              </a:ext>
            </a:extLst>
          </p:cNvPr>
          <p:cNvGrpSpPr/>
          <p:nvPr/>
        </p:nvGrpSpPr>
        <p:grpSpPr>
          <a:xfrm>
            <a:off x="13075149" y="2628900"/>
            <a:ext cx="3841251" cy="6477000"/>
            <a:chOff x="13608549" y="2628900"/>
            <a:chExt cx="3917451" cy="6477000"/>
          </a:xfrm>
        </p:grpSpPr>
        <p:pic>
          <p:nvPicPr>
            <p:cNvPr id="10" name="그림 9" descr="텍스트이(가) 표시된 사진&#10;&#10;자동 생성된 설명">
              <a:extLst>
                <a:ext uri="{FF2B5EF4-FFF2-40B4-BE49-F238E27FC236}">
                  <a16:creationId xmlns:a16="http://schemas.microsoft.com/office/drawing/2014/main" id="{40F796CE-2CE3-445F-A68F-C554439068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3398" b="559"/>
            <a:stretch/>
          </p:blipFill>
          <p:spPr>
            <a:xfrm>
              <a:off x="14692253" y="2628900"/>
              <a:ext cx="2803972" cy="6186931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A386F08-3210-49CF-9EB2-FDF4F619E0FE}"/>
                </a:ext>
              </a:extLst>
            </p:cNvPr>
            <p:cNvSpPr txBox="1"/>
            <p:nvPr/>
          </p:nvSpPr>
          <p:spPr>
            <a:xfrm>
              <a:off x="13608549" y="3707443"/>
              <a:ext cx="1021851" cy="5398457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algn="ctr">
                <a:lnSpc>
                  <a:spcPts val="2600"/>
                </a:lnSpc>
              </a:pPr>
              <a:r>
                <a: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Count</a:t>
              </a:r>
            </a:p>
            <a:p>
              <a:pPr algn="ctr">
                <a:lnSpc>
                  <a:spcPts val="2600"/>
                </a:lnSpc>
              </a:pPr>
              <a:endPara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  <a:p>
              <a:pPr algn="ctr">
                <a:lnSpc>
                  <a:spcPts val="2600"/>
                </a:lnSpc>
              </a:pPr>
              <a:r>
                <a: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Mean</a:t>
              </a:r>
            </a:p>
            <a:p>
              <a:pPr algn="ctr">
                <a:lnSpc>
                  <a:spcPts val="2600"/>
                </a:lnSpc>
              </a:pPr>
              <a:endPara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  <a:p>
              <a:pPr algn="ctr">
                <a:lnSpc>
                  <a:spcPts val="2600"/>
                </a:lnSpc>
              </a:pPr>
              <a:r>
                <a: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Std</a:t>
              </a:r>
            </a:p>
            <a:p>
              <a:pPr algn="ctr">
                <a:lnSpc>
                  <a:spcPts val="2600"/>
                </a:lnSpc>
              </a:pPr>
              <a:endPara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  <a:p>
              <a:pPr algn="ctr">
                <a:lnSpc>
                  <a:spcPts val="2600"/>
                </a:lnSpc>
              </a:pPr>
              <a:r>
                <a: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Min</a:t>
              </a:r>
            </a:p>
            <a:p>
              <a:pPr algn="ctr">
                <a:lnSpc>
                  <a:spcPts val="2600"/>
                </a:lnSpc>
              </a:pPr>
              <a:endPara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  <a:p>
              <a:pPr algn="ctr">
                <a:lnSpc>
                  <a:spcPts val="2600"/>
                </a:lnSpc>
              </a:pPr>
              <a:r>
                <a: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25%</a:t>
              </a:r>
            </a:p>
            <a:p>
              <a:pPr algn="ctr">
                <a:lnSpc>
                  <a:spcPts val="2600"/>
                </a:lnSpc>
              </a:pPr>
              <a:endPara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  <a:p>
              <a:pPr algn="ctr">
                <a:lnSpc>
                  <a:spcPts val="2600"/>
                </a:lnSpc>
              </a:pPr>
              <a:r>
                <a: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50%</a:t>
              </a:r>
            </a:p>
            <a:p>
              <a:pPr algn="ctr">
                <a:lnSpc>
                  <a:spcPts val="2600"/>
                </a:lnSpc>
              </a:pPr>
              <a:endPara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  <a:p>
              <a:pPr algn="ctr">
                <a:lnSpc>
                  <a:spcPts val="2600"/>
                </a:lnSpc>
              </a:pPr>
              <a:r>
                <a: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75%</a:t>
              </a:r>
            </a:p>
            <a:p>
              <a:pPr algn="ctr">
                <a:lnSpc>
                  <a:spcPts val="2600"/>
                </a:lnSpc>
              </a:pPr>
              <a:endPara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  <a:p>
              <a:pPr algn="ctr">
                <a:lnSpc>
                  <a:spcPts val="2600"/>
                </a:lnSpc>
              </a:pPr>
              <a:r>
                <a: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Max</a:t>
              </a:r>
              <a:endPara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F03E2A4A-5D7F-4D4F-9E76-A28B9347CF51}"/>
                </a:ext>
              </a:extLst>
            </p:cNvPr>
            <p:cNvSpPr/>
            <p:nvPr/>
          </p:nvSpPr>
          <p:spPr>
            <a:xfrm>
              <a:off x="14935199" y="2628900"/>
              <a:ext cx="2514601" cy="762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39DFBB6-AF1D-4BFC-ADBE-3249C681214F}"/>
                </a:ext>
              </a:extLst>
            </p:cNvPr>
            <p:cNvSpPr txBox="1"/>
            <p:nvPr/>
          </p:nvSpPr>
          <p:spPr>
            <a:xfrm>
              <a:off x="14722027" y="2857500"/>
              <a:ext cx="280397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공연장수 대비 예매건수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54732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ject 17"/>
          <p:cNvSpPr txBox="1"/>
          <p:nvPr/>
        </p:nvSpPr>
        <p:spPr>
          <a:xfrm>
            <a:off x="609600" y="419100"/>
            <a:ext cx="45245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kern="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DATA</a:t>
            </a:r>
            <a:r>
              <a:rPr lang="ko-KR" altLang="en-US" sz="2400" kern="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 </a:t>
            </a:r>
            <a:r>
              <a:rPr lang="en-US" altLang="ko-KR" sz="2400" kern="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PREPROCESSING</a:t>
            </a:r>
            <a:endParaRPr lang="en-US" sz="3200" kern="0" spc="-100" dirty="0">
              <a:solidFill>
                <a:schemeClr val="tx1">
                  <a:lumMod val="75000"/>
                  <a:lumOff val="25000"/>
                </a:schemeClr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10B6906-0B84-4BA9-895F-8E8D5B4DA4A1}"/>
              </a:ext>
            </a:extLst>
          </p:cNvPr>
          <p:cNvSpPr/>
          <p:nvPr/>
        </p:nvSpPr>
        <p:spPr>
          <a:xfrm flipV="1">
            <a:off x="733267" y="1075725"/>
            <a:ext cx="16814850" cy="18000"/>
          </a:xfrm>
          <a:prstGeom prst="rect">
            <a:avLst/>
          </a:prstGeom>
          <a:solidFill>
            <a:srgbClr val="D1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FF17013B-7D59-4108-8071-3C0FDDB9DB25}"/>
              </a:ext>
            </a:extLst>
          </p:cNvPr>
          <p:cNvSpPr/>
          <p:nvPr/>
        </p:nvSpPr>
        <p:spPr>
          <a:xfrm>
            <a:off x="736575" y="9334500"/>
            <a:ext cx="16815600" cy="18000"/>
          </a:xfrm>
          <a:prstGeom prst="rect">
            <a:avLst/>
          </a:prstGeom>
          <a:solidFill>
            <a:srgbClr val="D1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E6CBC3-3B3B-4233-971A-5642416D7F82}"/>
              </a:ext>
            </a:extLst>
          </p:cNvPr>
          <p:cNvSpPr txBox="1"/>
          <p:nvPr/>
        </p:nvSpPr>
        <p:spPr>
          <a:xfrm>
            <a:off x="12329603" y="659368"/>
            <a:ext cx="52725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중소규모 공연예술단체 활성화를 위한 키오스크 입지 선정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781F458D-F15F-45A7-A363-EF68200864CF}"/>
              </a:ext>
            </a:extLst>
          </p:cNvPr>
          <p:cNvGrpSpPr/>
          <p:nvPr/>
        </p:nvGrpSpPr>
        <p:grpSpPr>
          <a:xfrm>
            <a:off x="697670" y="1425440"/>
            <a:ext cx="4160492" cy="746260"/>
            <a:chOff x="12286812" y="8124952"/>
            <a:chExt cx="3871513" cy="746260"/>
          </a:xfrm>
        </p:grpSpPr>
        <p:grpSp>
          <p:nvGrpSpPr>
            <p:cNvPr id="21" name="그룹 1011">
              <a:extLst>
                <a:ext uri="{FF2B5EF4-FFF2-40B4-BE49-F238E27FC236}">
                  <a16:creationId xmlns:a16="http://schemas.microsoft.com/office/drawing/2014/main" id="{D95F5E30-C6E3-4F05-A8B6-546696AB344A}"/>
                </a:ext>
              </a:extLst>
            </p:cNvPr>
            <p:cNvGrpSpPr/>
            <p:nvPr/>
          </p:nvGrpSpPr>
          <p:grpSpPr>
            <a:xfrm>
              <a:off x="12329754" y="8124952"/>
              <a:ext cx="3828571" cy="713143"/>
              <a:chOff x="12329754" y="8124952"/>
              <a:chExt cx="3828571" cy="713143"/>
            </a:xfrm>
          </p:grpSpPr>
          <p:pic>
            <p:nvPicPr>
              <p:cNvPr id="23" name="Object 43">
                <a:extLst>
                  <a:ext uri="{FF2B5EF4-FFF2-40B4-BE49-F238E27FC236}">
                    <a16:creationId xmlns:a16="http://schemas.microsoft.com/office/drawing/2014/main" id="{6DCAB4B2-BA92-4D3A-897A-9F21FF4FFC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2329754" y="8124952"/>
                <a:ext cx="3828571" cy="713143"/>
              </a:xfrm>
              <a:prstGeom prst="rect">
                <a:avLst/>
              </a:prstGeom>
            </p:spPr>
          </p:pic>
        </p:grpSp>
        <p:sp>
          <p:nvSpPr>
            <p:cNvPr id="22" name="Object 46">
              <a:extLst>
                <a:ext uri="{FF2B5EF4-FFF2-40B4-BE49-F238E27FC236}">
                  <a16:creationId xmlns:a16="http://schemas.microsoft.com/office/drawing/2014/main" id="{F814D2BD-D399-427D-AE1E-DF7162E16BFE}"/>
                </a:ext>
              </a:extLst>
            </p:cNvPr>
            <p:cNvSpPr txBox="1"/>
            <p:nvPr/>
          </p:nvSpPr>
          <p:spPr>
            <a:xfrm>
              <a:off x="12286812" y="8226338"/>
              <a:ext cx="3769335" cy="644874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/>
              <a:r>
                <a:rPr lang="en-US" sz="2700" dirty="0">
                  <a:solidFill>
                    <a:schemeClr val="bg1">
                      <a:lumMod val="9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02 </a:t>
              </a:r>
              <a:r>
                <a:rPr lang="ko-KR" altLang="en-US" sz="2700" dirty="0">
                  <a:solidFill>
                    <a:schemeClr val="bg1">
                      <a:lumMod val="9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공연장수 대비 예매건수</a:t>
              </a:r>
              <a:endParaRPr lang="en-US" sz="2700" dirty="0">
                <a:solidFill>
                  <a:schemeClr val="bg1">
                    <a:lumMod val="9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grpSp>
        <p:nvGrpSpPr>
          <p:cNvPr id="24" name="그룹 1002">
            <a:extLst>
              <a:ext uri="{FF2B5EF4-FFF2-40B4-BE49-F238E27FC236}">
                <a16:creationId xmlns:a16="http://schemas.microsoft.com/office/drawing/2014/main" id="{1E79D53A-D27C-4241-B9DB-F4F8BCDBFA71}"/>
              </a:ext>
            </a:extLst>
          </p:cNvPr>
          <p:cNvGrpSpPr/>
          <p:nvPr/>
        </p:nvGrpSpPr>
        <p:grpSpPr>
          <a:xfrm>
            <a:off x="4807945" y="1674090"/>
            <a:ext cx="2050055" cy="192810"/>
            <a:chOff x="11363561" y="7334988"/>
            <a:chExt cx="2050055" cy="192810"/>
          </a:xfrm>
        </p:grpSpPr>
        <p:pic>
          <p:nvPicPr>
            <p:cNvPr id="25" name="Object 5">
              <a:extLst>
                <a:ext uri="{FF2B5EF4-FFF2-40B4-BE49-F238E27FC236}">
                  <a16:creationId xmlns:a16="http://schemas.microsoft.com/office/drawing/2014/main" id="{12D7B0D6-CF05-4FA6-BC24-7D2C511BCA3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21600000">
              <a:off x="11363561" y="7334988"/>
              <a:ext cx="2050055" cy="192810"/>
            </a:xfrm>
            <a:prstGeom prst="rect">
              <a:avLst/>
            </a:prstGeom>
          </p:spPr>
        </p:pic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07BDE721-3585-44DE-9CFA-DB0631702F4B}"/>
              </a:ext>
            </a:extLst>
          </p:cNvPr>
          <p:cNvSpPr txBox="1"/>
          <p:nvPr/>
        </p:nvSpPr>
        <p:spPr>
          <a:xfrm>
            <a:off x="6905372" y="1543863"/>
            <a:ext cx="55114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자치구별 공연장수 대비 예매건수 비교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AA29F330-B9ED-46CB-8C4F-07458615AC78}"/>
              </a:ext>
            </a:extLst>
          </p:cNvPr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338"/>
          <a:stretch/>
        </p:blipFill>
        <p:spPr bwMode="auto">
          <a:xfrm>
            <a:off x="764893" y="2471974"/>
            <a:ext cx="5731370" cy="58891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CD5E9E95-C880-407E-8AEA-39535563AADB}"/>
              </a:ext>
            </a:extLst>
          </p:cNvPr>
          <p:cNvPicPr/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31"/>
          <a:stretch/>
        </p:blipFill>
        <p:spPr bwMode="auto">
          <a:xfrm>
            <a:off x="6905372" y="2471975"/>
            <a:ext cx="5731370" cy="588916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367CA2E5-8EFA-40E8-B14B-AF191527D1F8}"/>
              </a:ext>
            </a:extLst>
          </p:cNvPr>
          <p:cNvGrpSpPr/>
          <p:nvPr/>
        </p:nvGrpSpPr>
        <p:grpSpPr>
          <a:xfrm>
            <a:off x="12964621" y="3584145"/>
            <a:ext cx="4942379" cy="3616755"/>
            <a:chOff x="12725400" y="3584145"/>
            <a:chExt cx="4942379" cy="361675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9E8D66C-A0DB-4CB2-A7CC-ED922460BC2D}"/>
                </a:ext>
              </a:extLst>
            </p:cNvPr>
            <p:cNvSpPr txBox="1"/>
            <p:nvPr/>
          </p:nvSpPr>
          <p:spPr>
            <a:xfrm>
              <a:off x="12725400" y="3584145"/>
              <a:ext cx="4942379" cy="12014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ts val="4560"/>
                </a:lnSpc>
              </a:pPr>
              <a:r>
                <a:rPr lang="en-US" altLang="ko-KR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25</a:t>
              </a:r>
              <a:r>
                <a:rPr lang="ko-KR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개 자치구별 그래프 시각화</a:t>
              </a:r>
              <a:endPara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  <a:p>
              <a:pPr algn="ctr">
                <a:lnSpc>
                  <a:spcPts val="4560"/>
                </a:lnSpc>
              </a:pPr>
              <a:r>
                <a:rPr lang="ko-KR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강남구 최하위역 </a:t>
              </a:r>
              <a:r>
                <a:rPr lang="en-US" altLang="ko-KR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&gt; </a:t>
              </a:r>
              <a:r>
                <a:rPr lang="ko-KR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강서구 최상위역 </a:t>
              </a:r>
              <a:endPara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11C90A7-41A2-45F2-B9BF-9CE578555DB9}"/>
                </a:ext>
              </a:extLst>
            </p:cNvPr>
            <p:cNvSpPr txBox="1"/>
            <p:nvPr/>
          </p:nvSpPr>
          <p:spPr>
            <a:xfrm>
              <a:off x="13258800" y="6369903"/>
              <a:ext cx="387798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400" dirty="0">
                  <a:solidFill>
                    <a:srgbClr val="4A9EED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자치구별 기준 </a:t>
              </a:r>
              <a:r>
                <a:rPr lang="en-US" altLang="ko-KR" sz="2400" dirty="0">
                  <a:solidFill>
                    <a:srgbClr val="4A9EED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X</a:t>
              </a:r>
            </a:p>
            <a:p>
              <a:pPr algn="ctr"/>
              <a:r>
                <a:rPr lang="ko-KR" altLang="en-US" sz="2400" dirty="0">
                  <a:solidFill>
                    <a:srgbClr val="4A9EED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전체 역 중에서 상위 역 채택</a:t>
              </a:r>
            </a:p>
          </p:txBody>
        </p:sp>
        <p:pic>
          <p:nvPicPr>
            <p:cNvPr id="19" name="Object 26">
              <a:extLst>
                <a:ext uri="{FF2B5EF4-FFF2-40B4-BE49-F238E27FC236}">
                  <a16:creationId xmlns:a16="http://schemas.microsoft.com/office/drawing/2014/main" id="{7E68BFBC-D435-4995-A705-96DD52A3091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aturation sat="105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5400000">
              <a:off x="14782595" y="5462905"/>
              <a:ext cx="900000" cy="137590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BCB2873D-680E-46D4-9332-CA8AB495378A}"/>
              </a:ext>
            </a:extLst>
          </p:cNvPr>
          <p:cNvSpPr txBox="1"/>
          <p:nvPr/>
        </p:nvSpPr>
        <p:spPr>
          <a:xfrm>
            <a:off x="3352800" y="8496300"/>
            <a:ext cx="978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강남구</a:t>
            </a:r>
            <a:endParaRPr lang="ko-KR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3FE8022-26A7-4125-8151-CEA90D5C8DDB}"/>
              </a:ext>
            </a:extLst>
          </p:cNvPr>
          <p:cNvSpPr txBox="1"/>
          <p:nvPr/>
        </p:nvSpPr>
        <p:spPr>
          <a:xfrm>
            <a:off x="9448800" y="8420100"/>
            <a:ext cx="9941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강서구</a:t>
            </a:r>
            <a:endParaRPr lang="ko-KR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343272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ject 17"/>
          <p:cNvSpPr txBox="1"/>
          <p:nvPr/>
        </p:nvSpPr>
        <p:spPr>
          <a:xfrm>
            <a:off x="609600" y="419100"/>
            <a:ext cx="45245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kern="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DATA</a:t>
            </a:r>
            <a:r>
              <a:rPr lang="ko-KR" altLang="en-US" sz="2400" kern="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 </a:t>
            </a:r>
            <a:r>
              <a:rPr lang="en-US" altLang="ko-KR" sz="2400" kern="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PREPROCESSING</a:t>
            </a:r>
            <a:endParaRPr lang="en-US" sz="3200" kern="0" spc="-100" dirty="0">
              <a:solidFill>
                <a:schemeClr val="tx1">
                  <a:lumMod val="75000"/>
                  <a:lumOff val="25000"/>
                </a:schemeClr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10B6906-0B84-4BA9-895F-8E8D5B4DA4A1}"/>
              </a:ext>
            </a:extLst>
          </p:cNvPr>
          <p:cNvSpPr/>
          <p:nvPr/>
        </p:nvSpPr>
        <p:spPr>
          <a:xfrm flipV="1">
            <a:off x="733267" y="1075725"/>
            <a:ext cx="16814850" cy="18000"/>
          </a:xfrm>
          <a:prstGeom prst="rect">
            <a:avLst/>
          </a:prstGeom>
          <a:solidFill>
            <a:srgbClr val="D1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FF17013B-7D59-4108-8071-3C0FDDB9DB25}"/>
              </a:ext>
            </a:extLst>
          </p:cNvPr>
          <p:cNvSpPr/>
          <p:nvPr/>
        </p:nvSpPr>
        <p:spPr>
          <a:xfrm>
            <a:off x="736575" y="9334500"/>
            <a:ext cx="16815600" cy="18000"/>
          </a:xfrm>
          <a:prstGeom prst="rect">
            <a:avLst/>
          </a:prstGeom>
          <a:solidFill>
            <a:srgbClr val="D1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E6CBC3-3B3B-4233-971A-5642416D7F82}"/>
              </a:ext>
            </a:extLst>
          </p:cNvPr>
          <p:cNvSpPr txBox="1"/>
          <p:nvPr/>
        </p:nvSpPr>
        <p:spPr>
          <a:xfrm>
            <a:off x="12329603" y="659368"/>
            <a:ext cx="52725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중소규모 공연예술단체 활성화를 위한 키오스크 입지 선정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66DD2B99-DB6D-4870-AFBB-404355D61683}"/>
              </a:ext>
            </a:extLst>
          </p:cNvPr>
          <p:cNvGrpSpPr/>
          <p:nvPr/>
        </p:nvGrpSpPr>
        <p:grpSpPr>
          <a:xfrm>
            <a:off x="9668832" y="2322160"/>
            <a:ext cx="7704768" cy="6846675"/>
            <a:chOff x="8606972" y="3238500"/>
            <a:chExt cx="7395028" cy="5930335"/>
          </a:xfrm>
        </p:grpSpPr>
        <p:pic>
          <p:nvPicPr>
            <p:cNvPr id="9" name="그림 8" descr="테이블이(가) 표시된 사진&#10;&#10;자동 생성된 설명">
              <a:extLst>
                <a:ext uri="{FF2B5EF4-FFF2-40B4-BE49-F238E27FC236}">
                  <a16:creationId xmlns:a16="http://schemas.microsoft.com/office/drawing/2014/main" id="{62F2AEB5-E9B1-42D0-9D08-52B2D2C0CD1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606972" y="3238500"/>
              <a:ext cx="7395028" cy="5930335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036B8B4-3875-49FF-8241-2F7390684A00}"/>
                </a:ext>
              </a:extLst>
            </p:cNvPr>
            <p:cNvSpPr txBox="1"/>
            <p:nvPr/>
          </p:nvSpPr>
          <p:spPr>
            <a:xfrm>
              <a:off x="11506200" y="3238501"/>
              <a:ext cx="2743200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noAutofit/>
            </a:bodyPr>
            <a:lstStyle/>
            <a:p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자치구      </a:t>
              </a:r>
              <a:endPara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8470148-3CC8-4E97-B10D-CFC237ECC336}"/>
                </a:ext>
              </a:extLst>
            </p:cNvPr>
            <p:cNvSpPr txBox="1"/>
            <p:nvPr/>
          </p:nvSpPr>
          <p:spPr>
            <a:xfrm>
              <a:off x="13767093" y="3238500"/>
              <a:ext cx="2234907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신용판매 이용금액</a:t>
              </a:r>
              <a:endPara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3F67590-4252-46D8-AAB1-5B1BB5F43301}"/>
                </a:ext>
              </a:extLst>
            </p:cNvPr>
            <p:cNvSpPr txBox="1"/>
            <p:nvPr/>
          </p:nvSpPr>
          <p:spPr>
            <a:xfrm>
              <a:off x="10276147" y="3240180"/>
              <a:ext cx="925253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역사명</a:t>
              </a:r>
              <a:endPara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E03F7725-D6AC-4D27-9A8F-354BE887CE7C}"/>
              </a:ext>
            </a:extLst>
          </p:cNvPr>
          <p:cNvGrpSpPr/>
          <p:nvPr/>
        </p:nvGrpSpPr>
        <p:grpSpPr>
          <a:xfrm>
            <a:off x="1356691" y="4076700"/>
            <a:ext cx="7149714" cy="2814222"/>
            <a:chOff x="1432891" y="4610100"/>
            <a:chExt cx="7149714" cy="281422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7C90085-18E3-48CF-A1C7-F2EF09A64E94}"/>
                </a:ext>
              </a:extLst>
            </p:cNvPr>
            <p:cNvSpPr txBox="1"/>
            <p:nvPr/>
          </p:nvSpPr>
          <p:spPr>
            <a:xfrm>
              <a:off x="2538160" y="4610100"/>
              <a:ext cx="4977645" cy="9848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ts val="3560"/>
                </a:lnSpc>
              </a:pPr>
              <a:r>
                <a:rPr lang="ko-KR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전국 시군구 단위 신용판매금액</a:t>
              </a:r>
              <a:endPara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  <a:p>
              <a:endPara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3B443A3-FA50-47B6-B626-31FC9F145311}"/>
                </a:ext>
              </a:extLst>
            </p:cNvPr>
            <p:cNvSpPr txBox="1"/>
            <p:nvPr/>
          </p:nvSpPr>
          <p:spPr>
            <a:xfrm>
              <a:off x="1432891" y="6896100"/>
              <a:ext cx="7149714" cy="5282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ts val="3560"/>
                </a:lnSpc>
              </a:pPr>
              <a:r>
                <a:rPr lang="ko-KR" altLang="en-US" sz="2800" dirty="0">
                  <a:solidFill>
                    <a:srgbClr val="4A9EED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서울 지하철역이 속한 자치구의 신용판매금액</a:t>
              </a:r>
              <a:endParaRPr lang="en-US" altLang="ko-KR" sz="2800" dirty="0">
                <a:solidFill>
                  <a:srgbClr val="4A9EED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grpSp>
          <p:nvGrpSpPr>
            <p:cNvPr id="34" name="그룹 1008">
              <a:extLst>
                <a:ext uri="{FF2B5EF4-FFF2-40B4-BE49-F238E27FC236}">
                  <a16:creationId xmlns:a16="http://schemas.microsoft.com/office/drawing/2014/main" id="{067F8E6C-1B39-4B53-9E9A-A2F5BBB74347}"/>
                </a:ext>
              </a:extLst>
            </p:cNvPr>
            <p:cNvGrpSpPr/>
            <p:nvPr/>
          </p:nvGrpSpPr>
          <p:grpSpPr>
            <a:xfrm rot="5400000">
              <a:off x="4571795" y="5843905"/>
              <a:ext cx="900000" cy="137590"/>
              <a:chOff x="5397313" y="3819798"/>
              <a:chExt cx="707535" cy="108167"/>
            </a:xfrm>
          </p:grpSpPr>
          <p:pic>
            <p:nvPicPr>
              <p:cNvPr id="35" name="Object 26">
                <a:extLst>
                  <a:ext uri="{FF2B5EF4-FFF2-40B4-BE49-F238E27FC236}">
                    <a16:creationId xmlns:a16="http://schemas.microsoft.com/office/drawing/2014/main" id="{9192B1C3-B53E-46B0-BCB3-E9B013F8B2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105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397313" y="3819798"/>
                <a:ext cx="707535" cy="108167"/>
              </a:xfrm>
              <a:prstGeom prst="rect">
                <a:avLst/>
              </a:prstGeom>
            </p:spPr>
          </p:pic>
        </p:grp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93E2799D-DC92-4640-9372-0A9EDBCB10C1}"/>
              </a:ext>
            </a:extLst>
          </p:cNvPr>
          <p:cNvGrpSpPr/>
          <p:nvPr/>
        </p:nvGrpSpPr>
        <p:grpSpPr>
          <a:xfrm>
            <a:off x="697670" y="1425440"/>
            <a:ext cx="4160492" cy="746260"/>
            <a:chOff x="12286812" y="8124952"/>
            <a:chExt cx="3871513" cy="746260"/>
          </a:xfrm>
        </p:grpSpPr>
        <p:grpSp>
          <p:nvGrpSpPr>
            <p:cNvPr id="28" name="그룹 1011">
              <a:extLst>
                <a:ext uri="{FF2B5EF4-FFF2-40B4-BE49-F238E27FC236}">
                  <a16:creationId xmlns:a16="http://schemas.microsoft.com/office/drawing/2014/main" id="{612105CB-E6DD-457A-8456-25D83FED1953}"/>
                </a:ext>
              </a:extLst>
            </p:cNvPr>
            <p:cNvGrpSpPr/>
            <p:nvPr/>
          </p:nvGrpSpPr>
          <p:grpSpPr>
            <a:xfrm>
              <a:off x="12329754" y="8124952"/>
              <a:ext cx="3828571" cy="713143"/>
              <a:chOff x="12329754" y="8124952"/>
              <a:chExt cx="3828571" cy="713143"/>
            </a:xfrm>
          </p:grpSpPr>
          <p:pic>
            <p:nvPicPr>
              <p:cNvPr id="31" name="Object 43">
                <a:extLst>
                  <a:ext uri="{FF2B5EF4-FFF2-40B4-BE49-F238E27FC236}">
                    <a16:creationId xmlns:a16="http://schemas.microsoft.com/office/drawing/2014/main" id="{AA9EF2DD-C747-4F5B-A2F8-807B8EF508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2329754" y="8124952"/>
                <a:ext cx="3828571" cy="713143"/>
              </a:xfrm>
              <a:prstGeom prst="rect">
                <a:avLst/>
              </a:prstGeom>
            </p:spPr>
          </p:pic>
        </p:grpSp>
        <p:sp>
          <p:nvSpPr>
            <p:cNvPr id="30" name="Object 46">
              <a:extLst>
                <a:ext uri="{FF2B5EF4-FFF2-40B4-BE49-F238E27FC236}">
                  <a16:creationId xmlns:a16="http://schemas.microsoft.com/office/drawing/2014/main" id="{EE9DA932-F8C8-4C36-AA83-D8B9DCFDC1D7}"/>
                </a:ext>
              </a:extLst>
            </p:cNvPr>
            <p:cNvSpPr txBox="1"/>
            <p:nvPr/>
          </p:nvSpPr>
          <p:spPr>
            <a:xfrm>
              <a:off x="12286812" y="8226338"/>
              <a:ext cx="3769335" cy="644874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/>
              <a:r>
                <a:rPr lang="en-US" sz="2800" dirty="0">
                  <a:solidFill>
                    <a:schemeClr val="bg1">
                      <a:lumMod val="9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03 </a:t>
              </a:r>
              <a:r>
                <a:rPr lang="ko-KR" altLang="en-US" sz="2800" dirty="0">
                  <a:solidFill>
                    <a:schemeClr val="bg1">
                      <a:lumMod val="9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신용판매 이용금액</a:t>
              </a:r>
              <a:endParaRPr lang="en-US" sz="3200" dirty="0">
                <a:solidFill>
                  <a:schemeClr val="bg1">
                    <a:lumMod val="9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grpSp>
        <p:nvGrpSpPr>
          <p:cNvPr id="32" name="그룹 1002">
            <a:extLst>
              <a:ext uri="{FF2B5EF4-FFF2-40B4-BE49-F238E27FC236}">
                <a16:creationId xmlns:a16="http://schemas.microsoft.com/office/drawing/2014/main" id="{41F31289-738C-46A7-88A7-E12BD4BB8831}"/>
              </a:ext>
            </a:extLst>
          </p:cNvPr>
          <p:cNvGrpSpPr/>
          <p:nvPr/>
        </p:nvGrpSpPr>
        <p:grpSpPr>
          <a:xfrm>
            <a:off x="4807945" y="1674090"/>
            <a:ext cx="2050055" cy="192810"/>
            <a:chOff x="11363561" y="7334988"/>
            <a:chExt cx="2050055" cy="192810"/>
          </a:xfrm>
        </p:grpSpPr>
        <p:pic>
          <p:nvPicPr>
            <p:cNvPr id="33" name="Object 5">
              <a:extLst>
                <a:ext uri="{FF2B5EF4-FFF2-40B4-BE49-F238E27FC236}">
                  <a16:creationId xmlns:a16="http://schemas.microsoft.com/office/drawing/2014/main" id="{A350D5A7-AD46-4A94-9A0A-ABE11A824D9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21600000">
              <a:off x="11363561" y="7334988"/>
              <a:ext cx="2050055" cy="192810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E2AECD9A-DFD5-41DD-B26A-9EE83D54BAF9}"/>
              </a:ext>
            </a:extLst>
          </p:cNvPr>
          <p:cNvSpPr txBox="1"/>
          <p:nvPr/>
        </p:nvSpPr>
        <p:spPr>
          <a:xfrm>
            <a:off x="6858000" y="1543863"/>
            <a:ext cx="22204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 소비규모 지표</a:t>
            </a:r>
          </a:p>
        </p:txBody>
      </p:sp>
      <p:pic>
        <p:nvPicPr>
          <p:cNvPr id="36" name="그래픽 35" descr="신용 카드 단색으로 채워진">
            <a:extLst>
              <a:ext uri="{FF2B5EF4-FFF2-40B4-BE49-F238E27FC236}">
                <a16:creationId xmlns:a16="http://schemas.microsoft.com/office/drawing/2014/main" id="{78BFFFEC-E985-41FE-ABC4-66B0A613AD6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699312" y="1459724"/>
            <a:ext cx="644574" cy="644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6960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ject 17"/>
          <p:cNvSpPr txBox="1"/>
          <p:nvPr/>
        </p:nvSpPr>
        <p:spPr>
          <a:xfrm>
            <a:off x="609600" y="419100"/>
            <a:ext cx="45245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kern="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DATA</a:t>
            </a:r>
            <a:r>
              <a:rPr lang="ko-KR" altLang="en-US" sz="2400" kern="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 </a:t>
            </a:r>
            <a:r>
              <a:rPr lang="en-US" altLang="ko-KR" sz="2400" kern="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PREPROCESSING</a:t>
            </a:r>
            <a:endParaRPr lang="en-US" sz="3200" kern="0" spc="-100" dirty="0">
              <a:solidFill>
                <a:schemeClr val="tx1">
                  <a:lumMod val="75000"/>
                  <a:lumOff val="25000"/>
                </a:schemeClr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10B6906-0B84-4BA9-895F-8E8D5B4DA4A1}"/>
              </a:ext>
            </a:extLst>
          </p:cNvPr>
          <p:cNvSpPr/>
          <p:nvPr/>
        </p:nvSpPr>
        <p:spPr>
          <a:xfrm flipV="1">
            <a:off x="733267" y="1075725"/>
            <a:ext cx="16814850" cy="18000"/>
          </a:xfrm>
          <a:prstGeom prst="rect">
            <a:avLst/>
          </a:prstGeom>
          <a:solidFill>
            <a:srgbClr val="D1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FF17013B-7D59-4108-8071-3C0FDDB9DB25}"/>
              </a:ext>
            </a:extLst>
          </p:cNvPr>
          <p:cNvSpPr/>
          <p:nvPr/>
        </p:nvSpPr>
        <p:spPr>
          <a:xfrm>
            <a:off x="736575" y="9334500"/>
            <a:ext cx="16815600" cy="18000"/>
          </a:xfrm>
          <a:prstGeom prst="rect">
            <a:avLst/>
          </a:prstGeom>
          <a:solidFill>
            <a:srgbClr val="D1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E6CBC3-3B3B-4233-971A-5642416D7F82}"/>
              </a:ext>
            </a:extLst>
          </p:cNvPr>
          <p:cNvSpPr txBox="1"/>
          <p:nvPr/>
        </p:nvSpPr>
        <p:spPr>
          <a:xfrm>
            <a:off x="12329603" y="659368"/>
            <a:ext cx="52725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중소규모 공연예술단체 활성화를 위한 키오스크 입지 선정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93E2799D-DC92-4640-9372-0A9EDBCB10C1}"/>
              </a:ext>
            </a:extLst>
          </p:cNvPr>
          <p:cNvGrpSpPr/>
          <p:nvPr/>
        </p:nvGrpSpPr>
        <p:grpSpPr>
          <a:xfrm>
            <a:off x="697670" y="1425440"/>
            <a:ext cx="4160492" cy="746260"/>
            <a:chOff x="12286812" y="8124952"/>
            <a:chExt cx="3871513" cy="746260"/>
          </a:xfrm>
        </p:grpSpPr>
        <p:grpSp>
          <p:nvGrpSpPr>
            <p:cNvPr id="28" name="그룹 1011">
              <a:extLst>
                <a:ext uri="{FF2B5EF4-FFF2-40B4-BE49-F238E27FC236}">
                  <a16:creationId xmlns:a16="http://schemas.microsoft.com/office/drawing/2014/main" id="{612105CB-E6DD-457A-8456-25D83FED1953}"/>
                </a:ext>
              </a:extLst>
            </p:cNvPr>
            <p:cNvGrpSpPr/>
            <p:nvPr/>
          </p:nvGrpSpPr>
          <p:grpSpPr>
            <a:xfrm>
              <a:off x="12329754" y="8124952"/>
              <a:ext cx="3828571" cy="713143"/>
              <a:chOff x="12329754" y="8124952"/>
              <a:chExt cx="3828571" cy="713143"/>
            </a:xfrm>
          </p:grpSpPr>
          <p:pic>
            <p:nvPicPr>
              <p:cNvPr id="31" name="Object 43">
                <a:extLst>
                  <a:ext uri="{FF2B5EF4-FFF2-40B4-BE49-F238E27FC236}">
                    <a16:creationId xmlns:a16="http://schemas.microsoft.com/office/drawing/2014/main" id="{AA9EF2DD-C747-4F5B-A2F8-807B8EF508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2329754" y="8124952"/>
                <a:ext cx="3828571" cy="713143"/>
              </a:xfrm>
              <a:prstGeom prst="rect">
                <a:avLst/>
              </a:prstGeom>
            </p:spPr>
          </p:pic>
        </p:grpSp>
        <p:sp>
          <p:nvSpPr>
            <p:cNvPr id="30" name="Object 46">
              <a:extLst>
                <a:ext uri="{FF2B5EF4-FFF2-40B4-BE49-F238E27FC236}">
                  <a16:creationId xmlns:a16="http://schemas.microsoft.com/office/drawing/2014/main" id="{EE9DA932-F8C8-4C36-AA83-D8B9DCFDC1D7}"/>
                </a:ext>
              </a:extLst>
            </p:cNvPr>
            <p:cNvSpPr txBox="1"/>
            <p:nvPr/>
          </p:nvSpPr>
          <p:spPr>
            <a:xfrm>
              <a:off x="12286812" y="8226338"/>
              <a:ext cx="3769335" cy="644874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/>
              <a:r>
                <a:rPr lang="en-US" sz="2800" dirty="0">
                  <a:solidFill>
                    <a:schemeClr val="bg1">
                      <a:lumMod val="9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03 </a:t>
              </a:r>
              <a:r>
                <a:rPr lang="ko-KR" altLang="en-US" sz="2800" dirty="0">
                  <a:solidFill>
                    <a:schemeClr val="bg1">
                      <a:lumMod val="9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신용판매 이용금액</a:t>
              </a:r>
              <a:endParaRPr lang="en-US" sz="3200" dirty="0">
                <a:solidFill>
                  <a:schemeClr val="bg1">
                    <a:lumMod val="9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grpSp>
        <p:nvGrpSpPr>
          <p:cNvPr id="32" name="그룹 1002">
            <a:extLst>
              <a:ext uri="{FF2B5EF4-FFF2-40B4-BE49-F238E27FC236}">
                <a16:creationId xmlns:a16="http://schemas.microsoft.com/office/drawing/2014/main" id="{41F31289-738C-46A7-88A7-E12BD4BB8831}"/>
              </a:ext>
            </a:extLst>
          </p:cNvPr>
          <p:cNvGrpSpPr/>
          <p:nvPr/>
        </p:nvGrpSpPr>
        <p:grpSpPr>
          <a:xfrm>
            <a:off x="4807945" y="1674090"/>
            <a:ext cx="2050055" cy="192810"/>
            <a:chOff x="11363561" y="7334988"/>
            <a:chExt cx="2050055" cy="192810"/>
          </a:xfrm>
        </p:grpSpPr>
        <p:pic>
          <p:nvPicPr>
            <p:cNvPr id="33" name="Object 5">
              <a:extLst>
                <a:ext uri="{FF2B5EF4-FFF2-40B4-BE49-F238E27FC236}">
                  <a16:creationId xmlns:a16="http://schemas.microsoft.com/office/drawing/2014/main" id="{A350D5A7-AD46-4A94-9A0A-ABE11A824D9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21600000">
              <a:off x="11363561" y="7334988"/>
              <a:ext cx="2050055" cy="192810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E2AECD9A-DFD5-41DD-B26A-9EE83D54BAF9}"/>
              </a:ext>
            </a:extLst>
          </p:cNvPr>
          <p:cNvSpPr txBox="1"/>
          <p:nvPr/>
        </p:nvSpPr>
        <p:spPr>
          <a:xfrm>
            <a:off x="6858000" y="1543863"/>
            <a:ext cx="52742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신용판매금액 구간별 지하철역 개수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C26090E-7A05-4F80-A137-E2EDFD3EFD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416" y="2552700"/>
            <a:ext cx="11388384" cy="6406081"/>
          </a:xfrm>
          <a:prstGeom prst="rect">
            <a:avLst/>
          </a:prstGeom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7A2D87E1-3D7C-4F99-9CBB-F93243E2BF41}"/>
              </a:ext>
            </a:extLst>
          </p:cNvPr>
          <p:cNvGrpSpPr/>
          <p:nvPr/>
        </p:nvGrpSpPr>
        <p:grpSpPr>
          <a:xfrm>
            <a:off x="13487400" y="2552699"/>
            <a:ext cx="2971800" cy="6393335"/>
            <a:chOff x="13716000" y="2987700"/>
            <a:chExt cx="2667000" cy="5801832"/>
          </a:xfrm>
        </p:grpSpPr>
        <p:pic>
          <p:nvPicPr>
            <p:cNvPr id="13" name="그림 12" descr="텍스트이(가) 표시된 사진&#10;&#10;자동 생성된 설명">
              <a:extLst>
                <a:ext uri="{FF2B5EF4-FFF2-40B4-BE49-F238E27FC236}">
                  <a16:creationId xmlns:a16="http://schemas.microsoft.com/office/drawing/2014/main" id="{13A8DE83-7032-4AA3-AD16-A38E975437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4463"/>
            <a:stretch/>
          </p:blipFill>
          <p:spPr>
            <a:xfrm>
              <a:off x="14630400" y="2987700"/>
              <a:ext cx="1733550" cy="5801832"/>
            </a:xfrm>
            <a:prstGeom prst="rect">
              <a:avLst/>
            </a:prstGeom>
          </p:spPr>
        </p:pic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E527BB47-0235-4C68-89C8-EEC570894E16}"/>
                </a:ext>
              </a:extLst>
            </p:cNvPr>
            <p:cNvSpPr/>
            <p:nvPr/>
          </p:nvSpPr>
          <p:spPr>
            <a:xfrm>
              <a:off x="14782800" y="2987700"/>
              <a:ext cx="1447800" cy="70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EBD7383-E246-47A8-8EC8-9B2BD52F58AA}"/>
                </a:ext>
              </a:extLst>
            </p:cNvPr>
            <p:cNvSpPr txBox="1"/>
            <p:nvPr/>
          </p:nvSpPr>
          <p:spPr>
            <a:xfrm>
              <a:off x="14717159" y="3162300"/>
              <a:ext cx="166584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신용판매금액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316A408-CC90-4960-BEBE-1F5E99D4E83E}"/>
                </a:ext>
              </a:extLst>
            </p:cNvPr>
            <p:cNvSpPr txBox="1"/>
            <p:nvPr/>
          </p:nvSpPr>
          <p:spPr>
            <a:xfrm>
              <a:off x="13716000" y="3817502"/>
              <a:ext cx="917046" cy="4898999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algn="ctr">
                <a:lnSpc>
                  <a:spcPts val="2800"/>
                </a:lnSpc>
              </a:pPr>
              <a:r>
                <a: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Count</a:t>
              </a:r>
            </a:p>
            <a:p>
              <a:pPr algn="ctr">
                <a:lnSpc>
                  <a:spcPts val="2800"/>
                </a:lnSpc>
              </a:pPr>
              <a:endPara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  <a:p>
              <a:pPr algn="ctr">
                <a:lnSpc>
                  <a:spcPts val="2800"/>
                </a:lnSpc>
              </a:pPr>
              <a:r>
                <a: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Mean</a:t>
              </a:r>
            </a:p>
            <a:p>
              <a:pPr algn="ctr">
                <a:lnSpc>
                  <a:spcPts val="2800"/>
                </a:lnSpc>
              </a:pPr>
              <a:endPara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  <a:p>
              <a:pPr algn="ctr">
                <a:lnSpc>
                  <a:spcPts val="2800"/>
                </a:lnSpc>
              </a:pPr>
              <a:r>
                <a: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Std</a:t>
              </a:r>
            </a:p>
            <a:p>
              <a:pPr algn="ctr">
                <a:lnSpc>
                  <a:spcPts val="2800"/>
                </a:lnSpc>
              </a:pPr>
              <a:endPara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  <a:p>
              <a:pPr algn="ctr">
                <a:lnSpc>
                  <a:spcPts val="2800"/>
                </a:lnSpc>
              </a:pPr>
              <a:r>
                <a: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Min</a:t>
              </a:r>
            </a:p>
            <a:p>
              <a:pPr algn="ctr">
                <a:lnSpc>
                  <a:spcPts val="2800"/>
                </a:lnSpc>
              </a:pPr>
              <a:endPara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  <a:p>
              <a:pPr algn="ctr">
                <a:lnSpc>
                  <a:spcPts val="2800"/>
                </a:lnSpc>
              </a:pPr>
              <a:r>
                <a: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25%</a:t>
              </a:r>
            </a:p>
            <a:p>
              <a:pPr algn="ctr">
                <a:lnSpc>
                  <a:spcPts val="2800"/>
                </a:lnSpc>
              </a:pPr>
              <a:endPara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  <a:p>
              <a:pPr algn="ctr">
                <a:lnSpc>
                  <a:spcPts val="2800"/>
                </a:lnSpc>
              </a:pPr>
              <a:r>
                <a: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50%</a:t>
              </a:r>
            </a:p>
            <a:p>
              <a:pPr algn="ctr">
                <a:lnSpc>
                  <a:spcPts val="2800"/>
                </a:lnSpc>
              </a:pPr>
              <a:endPara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  <a:p>
              <a:pPr algn="ctr">
                <a:lnSpc>
                  <a:spcPts val="2800"/>
                </a:lnSpc>
              </a:pPr>
              <a:r>
                <a: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75%</a:t>
              </a:r>
            </a:p>
            <a:p>
              <a:pPr algn="ctr">
                <a:lnSpc>
                  <a:spcPts val="2800"/>
                </a:lnSpc>
              </a:pPr>
              <a:endPara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  <a:p>
              <a:pPr algn="ctr">
                <a:lnSpc>
                  <a:spcPts val="2800"/>
                </a:lnSpc>
              </a:pPr>
              <a:r>
                <a: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Max</a:t>
              </a:r>
              <a:endPara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411294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ject 17"/>
          <p:cNvSpPr txBox="1"/>
          <p:nvPr/>
        </p:nvSpPr>
        <p:spPr>
          <a:xfrm>
            <a:off x="609600" y="419100"/>
            <a:ext cx="45245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kern="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DATA</a:t>
            </a:r>
            <a:r>
              <a:rPr lang="ko-KR" altLang="en-US" sz="2400" kern="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 </a:t>
            </a:r>
            <a:r>
              <a:rPr lang="en-US" altLang="ko-KR" sz="2400" kern="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PREPROCESSING</a:t>
            </a:r>
            <a:endParaRPr lang="en-US" sz="3200" kern="0" spc="-100" dirty="0">
              <a:solidFill>
                <a:schemeClr val="tx1">
                  <a:lumMod val="75000"/>
                  <a:lumOff val="25000"/>
                </a:schemeClr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10B6906-0B84-4BA9-895F-8E8D5B4DA4A1}"/>
              </a:ext>
            </a:extLst>
          </p:cNvPr>
          <p:cNvSpPr/>
          <p:nvPr/>
        </p:nvSpPr>
        <p:spPr>
          <a:xfrm flipV="1">
            <a:off x="733267" y="1075725"/>
            <a:ext cx="16814850" cy="18000"/>
          </a:xfrm>
          <a:prstGeom prst="rect">
            <a:avLst/>
          </a:prstGeom>
          <a:solidFill>
            <a:srgbClr val="D1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FF17013B-7D59-4108-8071-3C0FDDB9DB25}"/>
              </a:ext>
            </a:extLst>
          </p:cNvPr>
          <p:cNvSpPr/>
          <p:nvPr/>
        </p:nvSpPr>
        <p:spPr>
          <a:xfrm>
            <a:off x="736575" y="9334500"/>
            <a:ext cx="16815600" cy="18000"/>
          </a:xfrm>
          <a:prstGeom prst="rect">
            <a:avLst/>
          </a:prstGeom>
          <a:solidFill>
            <a:srgbClr val="D1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E6CBC3-3B3B-4233-971A-5642416D7F82}"/>
              </a:ext>
            </a:extLst>
          </p:cNvPr>
          <p:cNvSpPr txBox="1"/>
          <p:nvPr/>
        </p:nvSpPr>
        <p:spPr>
          <a:xfrm>
            <a:off x="12329603" y="659368"/>
            <a:ext cx="52725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중소규모 공연예술단체 활성화를 위한 키오스크 입지 선정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93C6472-12E1-4104-8796-620F6AD20DBC}"/>
              </a:ext>
            </a:extLst>
          </p:cNvPr>
          <p:cNvSpPr txBox="1"/>
          <p:nvPr/>
        </p:nvSpPr>
        <p:spPr>
          <a:xfrm>
            <a:off x="6858000" y="1409700"/>
            <a:ext cx="4166525" cy="6342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4560"/>
              </a:lnSpc>
            </a:pPr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서울 자치구별 신용판매금액</a:t>
            </a:r>
          </a:p>
        </p:txBody>
      </p:sp>
      <p:pic>
        <p:nvPicPr>
          <p:cNvPr id="4" name="그림 3" descr="지도이(가) 표시된 사진&#10;&#10;자동 생성된 설명">
            <a:extLst>
              <a:ext uri="{FF2B5EF4-FFF2-40B4-BE49-F238E27FC236}">
                <a16:creationId xmlns:a16="http://schemas.microsoft.com/office/drawing/2014/main" id="{B9FC72B6-2D94-412C-AC46-E3F10CEAB1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324100"/>
            <a:ext cx="11217174" cy="6924268"/>
          </a:xfrm>
          <a:prstGeom prst="rect">
            <a:avLst/>
          </a:prstGeom>
          <a:noFill/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95423467-49ED-4CEE-9C9E-025F3CC10BDD}"/>
              </a:ext>
            </a:extLst>
          </p:cNvPr>
          <p:cNvGrpSpPr/>
          <p:nvPr/>
        </p:nvGrpSpPr>
        <p:grpSpPr>
          <a:xfrm>
            <a:off x="12400019" y="4229100"/>
            <a:ext cx="4705135" cy="2989871"/>
            <a:chOff x="12288409" y="4272191"/>
            <a:chExt cx="4705135" cy="298987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833D212-ABC7-43E5-A570-AEF19A2EC839}"/>
                </a:ext>
              </a:extLst>
            </p:cNvPr>
            <p:cNvSpPr txBox="1"/>
            <p:nvPr/>
          </p:nvSpPr>
          <p:spPr>
            <a:xfrm>
              <a:off x="12288410" y="4272191"/>
              <a:ext cx="4705134" cy="12143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ts val="4560"/>
                </a:lnSpc>
              </a:pPr>
              <a:r>
                <a:rPr lang="en-US" altLang="ko-KR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&gt; </a:t>
              </a:r>
              <a:r>
                <a:rPr lang="ko-KR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신용판매금액  높은 자치구</a:t>
              </a:r>
              <a:endPara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  <a:p>
              <a:pPr algn="ctr">
                <a:lnSpc>
                  <a:spcPts val="4560"/>
                </a:lnSpc>
              </a:pPr>
              <a:r>
                <a:rPr lang="ko-KR" altLang="en-US" sz="2800" dirty="0">
                  <a:solidFill>
                    <a:srgbClr val="4A9EED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강남구</a:t>
              </a:r>
              <a:r>
                <a:rPr lang="en-US" altLang="ko-KR" sz="2800" dirty="0">
                  <a:solidFill>
                    <a:srgbClr val="4A9EED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, </a:t>
              </a:r>
              <a:r>
                <a:rPr lang="ko-KR" altLang="en-US" sz="2800" dirty="0">
                  <a:solidFill>
                    <a:srgbClr val="4A9EED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서초구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F752FC8-A325-439E-877A-E8F178EED43C}"/>
                </a:ext>
              </a:extLst>
            </p:cNvPr>
            <p:cNvSpPr txBox="1"/>
            <p:nvPr/>
          </p:nvSpPr>
          <p:spPr>
            <a:xfrm>
              <a:off x="12288409" y="6047755"/>
              <a:ext cx="4705134" cy="12143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ts val="4560"/>
                </a:lnSpc>
              </a:pPr>
              <a:r>
                <a:rPr lang="en-US" altLang="ko-KR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&gt; </a:t>
              </a:r>
              <a:r>
                <a:rPr lang="ko-KR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신용판매금액  낮은 자치구</a:t>
              </a:r>
              <a:endPara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  <a:p>
              <a:pPr algn="ctr">
                <a:lnSpc>
                  <a:spcPts val="4560"/>
                </a:lnSpc>
              </a:pPr>
              <a:r>
                <a:rPr lang="ko-KR" altLang="en-US" sz="2800" dirty="0">
                  <a:solidFill>
                    <a:srgbClr val="4A9EED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금천구</a:t>
              </a:r>
              <a:r>
                <a:rPr lang="en-US" altLang="ko-KR" sz="2800" dirty="0">
                  <a:solidFill>
                    <a:srgbClr val="4A9EED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, </a:t>
              </a:r>
              <a:r>
                <a:rPr lang="ko-KR" altLang="en-US" sz="2800" dirty="0">
                  <a:solidFill>
                    <a:srgbClr val="4A9EED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구로구</a:t>
              </a: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2715C92C-F414-4DC1-9E9A-692931D85E2F}"/>
              </a:ext>
            </a:extLst>
          </p:cNvPr>
          <p:cNvGrpSpPr/>
          <p:nvPr/>
        </p:nvGrpSpPr>
        <p:grpSpPr>
          <a:xfrm>
            <a:off x="697670" y="1425440"/>
            <a:ext cx="4160492" cy="746260"/>
            <a:chOff x="12286812" y="8124952"/>
            <a:chExt cx="3871513" cy="746260"/>
          </a:xfrm>
        </p:grpSpPr>
        <p:grpSp>
          <p:nvGrpSpPr>
            <p:cNvPr id="20" name="그룹 1011">
              <a:extLst>
                <a:ext uri="{FF2B5EF4-FFF2-40B4-BE49-F238E27FC236}">
                  <a16:creationId xmlns:a16="http://schemas.microsoft.com/office/drawing/2014/main" id="{5F353B1B-158D-44CF-A367-E9CBFBDE4402}"/>
                </a:ext>
              </a:extLst>
            </p:cNvPr>
            <p:cNvGrpSpPr/>
            <p:nvPr/>
          </p:nvGrpSpPr>
          <p:grpSpPr>
            <a:xfrm>
              <a:off x="12329754" y="8124952"/>
              <a:ext cx="3828571" cy="713143"/>
              <a:chOff x="12329754" y="8124952"/>
              <a:chExt cx="3828571" cy="713143"/>
            </a:xfrm>
          </p:grpSpPr>
          <p:pic>
            <p:nvPicPr>
              <p:cNvPr id="22" name="Object 43">
                <a:extLst>
                  <a:ext uri="{FF2B5EF4-FFF2-40B4-BE49-F238E27FC236}">
                    <a16:creationId xmlns:a16="http://schemas.microsoft.com/office/drawing/2014/main" id="{1E772B39-4664-474E-B661-78A15B92AE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2329754" y="8124952"/>
                <a:ext cx="3828571" cy="713143"/>
              </a:xfrm>
              <a:prstGeom prst="rect">
                <a:avLst/>
              </a:prstGeom>
            </p:spPr>
          </p:pic>
        </p:grpSp>
        <p:sp>
          <p:nvSpPr>
            <p:cNvPr id="21" name="Object 46">
              <a:extLst>
                <a:ext uri="{FF2B5EF4-FFF2-40B4-BE49-F238E27FC236}">
                  <a16:creationId xmlns:a16="http://schemas.microsoft.com/office/drawing/2014/main" id="{8220C3FB-28EB-405B-B223-8078316E493B}"/>
                </a:ext>
              </a:extLst>
            </p:cNvPr>
            <p:cNvSpPr txBox="1"/>
            <p:nvPr/>
          </p:nvSpPr>
          <p:spPr>
            <a:xfrm>
              <a:off x="12286812" y="8226338"/>
              <a:ext cx="3769335" cy="644874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/>
              <a:r>
                <a:rPr lang="en-US" sz="2800" dirty="0">
                  <a:solidFill>
                    <a:schemeClr val="bg1">
                      <a:lumMod val="9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03 </a:t>
              </a:r>
              <a:r>
                <a:rPr lang="ko-KR" altLang="en-US" sz="2800" dirty="0">
                  <a:solidFill>
                    <a:schemeClr val="bg1">
                      <a:lumMod val="9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신용판매 이용금액</a:t>
              </a:r>
              <a:endParaRPr lang="en-US" sz="2800" dirty="0">
                <a:solidFill>
                  <a:schemeClr val="bg1">
                    <a:lumMod val="9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grpSp>
        <p:nvGrpSpPr>
          <p:cNvPr id="23" name="그룹 1002">
            <a:extLst>
              <a:ext uri="{FF2B5EF4-FFF2-40B4-BE49-F238E27FC236}">
                <a16:creationId xmlns:a16="http://schemas.microsoft.com/office/drawing/2014/main" id="{FAA50C66-72C7-4EC2-BDD8-D4FA239078A2}"/>
              </a:ext>
            </a:extLst>
          </p:cNvPr>
          <p:cNvGrpSpPr/>
          <p:nvPr/>
        </p:nvGrpSpPr>
        <p:grpSpPr>
          <a:xfrm>
            <a:off x="4411972" y="1685606"/>
            <a:ext cx="2050055" cy="192810"/>
            <a:chOff x="11363561" y="7334988"/>
            <a:chExt cx="2050055" cy="192810"/>
          </a:xfrm>
        </p:grpSpPr>
        <p:pic>
          <p:nvPicPr>
            <p:cNvPr id="24" name="Object 5">
              <a:extLst>
                <a:ext uri="{FF2B5EF4-FFF2-40B4-BE49-F238E27FC236}">
                  <a16:creationId xmlns:a16="http://schemas.microsoft.com/office/drawing/2014/main" id="{5960DF1A-E205-4DF2-9D11-15C9FA1F2AA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21600000">
              <a:off x="11363561" y="7334988"/>
              <a:ext cx="2050055" cy="1928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756028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ject 17"/>
          <p:cNvSpPr txBox="1"/>
          <p:nvPr/>
        </p:nvSpPr>
        <p:spPr>
          <a:xfrm>
            <a:off x="609600" y="419100"/>
            <a:ext cx="31529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kern="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  <a:cs typeface="S-Core Dream 5 Medium" pitchFamily="34" charset="0"/>
              </a:rPr>
              <a:t>INDEX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10B6906-0B84-4BA9-895F-8E8D5B4DA4A1}"/>
              </a:ext>
            </a:extLst>
          </p:cNvPr>
          <p:cNvSpPr/>
          <p:nvPr/>
        </p:nvSpPr>
        <p:spPr>
          <a:xfrm flipV="1">
            <a:off x="733267" y="1075725"/>
            <a:ext cx="16814850" cy="18000"/>
          </a:xfrm>
          <a:prstGeom prst="rect">
            <a:avLst/>
          </a:prstGeom>
          <a:solidFill>
            <a:srgbClr val="D1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FF17013B-7D59-4108-8071-3C0FDDB9DB25}"/>
              </a:ext>
            </a:extLst>
          </p:cNvPr>
          <p:cNvSpPr/>
          <p:nvPr/>
        </p:nvSpPr>
        <p:spPr>
          <a:xfrm>
            <a:off x="736575" y="9334500"/>
            <a:ext cx="16815600" cy="18000"/>
          </a:xfrm>
          <a:prstGeom prst="rect">
            <a:avLst/>
          </a:prstGeom>
          <a:solidFill>
            <a:srgbClr val="D1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7AECF6E3-3F35-4B85-9EC1-A34FD35967D2}"/>
              </a:ext>
            </a:extLst>
          </p:cNvPr>
          <p:cNvGrpSpPr/>
          <p:nvPr/>
        </p:nvGrpSpPr>
        <p:grpSpPr>
          <a:xfrm>
            <a:off x="6762979" y="1586925"/>
            <a:ext cx="5156381" cy="7518975"/>
            <a:chOff x="4800600" y="1663125"/>
            <a:chExt cx="5156381" cy="7518975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11A5347-7C44-407A-88EC-817DE5D73D78}"/>
                </a:ext>
              </a:extLst>
            </p:cNvPr>
            <p:cNvSpPr txBox="1"/>
            <p:nvPr/>
          </p:nvSpPr>
          <p:spPr>
            <a:xfrm>
              <a:off x="5943600" y="1663125"/>
              <a:ext cx="330090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>
                  <a:ln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배경 및 주제 소개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CE0738E2-BDF2-4EC2-AAA5-666027C5F436}"/>
                </a:ext>
              </a:extLst>
            </p:cNvPr>
            <p:cNvSpPr txBox="1"/>
            <p:nvPr/>
          </p:nvSpPr>
          <p:spPr>
            <a:xfrm>
              <a:off x="5867400" y="3339525"/>
              <a:ext cx="408958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>
                  <a:ln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데이터 전처리 및 탐색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D3D2FFEC-F8D0-42BC-ADC3-19C828A77D9E}"/>
                </a:ext>
              </a:extLst>
            </p:cNvPr>
            <p:cNvSpPr txBox="1"/>
            <p:nvPr/>
          </p:nvSpPr>
          <p:spPr>
            <a:xfrm>
              <a:off x="5943600" y="5067300"/>
              <a:ext cx="278794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>
                  <a:ln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모델링 및 분석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5CCEB972-D75C-43CA-AB09-E0230A41503D}"/>
                </a:ext>
              </a:extLst>
            </p:cNvPr>
            <p:cNvSpPr txBox="1"/>
            <p:nvPr/>
          </p:nvSpPr>
          <p:spPr>
            <a:xfrm>
              <a:off x="5943600" y="6768525"/>
              <a:ext cx="278794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>
                  <a:ln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분석 결과 정리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BEE1ED74-998E-4BA5-810D-1D30DD79A494}"/>
                </a:ext>
              </a:extLst>
            </p:cNvPr>
            <p:cNvSpPr txBox="1"/>
            <p:nvPr/>
          </p:nvSpPr>
          <p:spPr>
            <a:xfrm>
              <a:off x="5943600" y="8444925"/>
              <a:ext cx="397095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>
                  <a:ln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기대효과 및 발전방향</a:t>
              </a:r>
            </a:p>
          </p:txBody>
        </p: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A2BD44BB-55AD-4B69-9045-BB577B780CA3}"/>
                </a:ext>
              </a:extLst>
            </p:cNvPr>
            <p:cNvGrpSpPr/>
            <p:nvPr/>
          </p:nvGrpSpPr>
          <p:grpSpPr>
            <a:xfrm>
              <a:off x="4800600" y="1714500"/>
              <a:ext cx="1095710" cy="7467600"/>
              <a:chOff x="4800600" y="1714500"/>
              <a:chExt cx="1095710" cy="7467600"/>
            </a:xfrm>
          </p:grpSpPr>
          <p:grpSp>
            <p:nvGrpSpPr>
              <p:cNvPr id="26" name="그룹 1002">
                <a:extLst>
                  <a:ext uri="{FF2B5EF4-FFF2-40B4-BE49-F238E27FC236}">
                    <a16:creationId xmlns:a16="http://schemas.microsoft.com/office/drawing/2014/main" id="{5137582B-F03A-42EC-A949-7263115F0B15}"/>
                  </a:ext>
                </a:extLst>
              </p:cNvPr>
              <p:cNvGrpSpPr/>
              <p:nvPr/>
            </p:nvGrpSpPr>
            <p:grpSpPr>
              <a:xfrm>
                <a:off x="4800600" y="1801649"/>
                <a:ext cx="275078" cy="7072458"/>
                <a:chOff x="8296059" y="1801649"/>
                <a:chExt cx="275078" cy="7072458"/>
              </a:xfrm>
            </p:grpSpPr>
            <p:grpSp>
              <p:nvGrpSpPr>
                <p:cNvPr id="27" name="그룹 1003">
                  <a:extLst>
                    <a:ext uri="{FF2B5EF4-FFF2-40B4-BE49-F238E27FC236}">
                      <a16:creationId xmlns:a16="http://schemas.microsoft.com/office/drawing/2014/main" id="{03543424-69DD-4B51-99D3-6B65958CB5D6}"/>
                    </a:ext>
                  </a:extLst>
                </p:cNvPr>
                <p:cNvGrpSpPr/>
                <p:nvPr/>
              </p:nvGrpSpPr>
              <p:grpSpPr>
                <a:xfrm>
                  <a:off x="4998430" y="5288291"/>
                  <a:ext cx="6870336" cy="172130"/>
                  <a:chOff x="4998430" y="5288291"/>
                  <a:chExt cx="6870336" cy="172130"/>
                </a:xfrm>
              </p:grpSpPr>
              <p:pic>
                <p:nvPicPr>
                  <p:cNvPr id="42" name="Object 9">
                    <a:extLst>
                      <a:ext uri="{FF2B5EF4-FFF2-40B4-BE49-F238E27FC236}">
                        <a16:creationId xmlns:a16="http://schemas.microsoft.com/office/drawing/2014/main" id="{22503D3A-C391-4D0A-AD29-0A951714F25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 cstate="print"/>
                  <a:stretch>
                    <a:fillRect/>
                  </a:stretch>
                </p:blipFill>
                <p:spPr>
                  <a:xfrm rot="-5400000">
                    <a:off x="4998430" y="5288291"/>
                    <a:ext cx="6870336" cy="17213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30" name="그룹 1004">
                  <a:extLst>
                    <a:ext uri="{FF2B5EF4-FFF2-40B4-BE49-F238E27FC236}">
                      <a16:creationId xmlns:a16="http://schemas.microsoft.com/office/drawing/2014/main" id="{9BC7D60D-A59A-4989-AAB5-92DD6C9291BC}"/>
                    </a:ext>
                  </a:extLst>
                </p:cNvPr>
                <p:cNvGrpSpPr/>
                <p:nvPr/>
              </p:nvGrpSpPr>
              <p:grpSpPr>
                <a:xfrm>
                  <a:off x="8296059" y="1801649"/>
                  <a:ext cx="275078" cy="275078"/>
                  <a:chOff x="8296059" y="1801649"/>
                  <a:chExt cx="275078" cy="275078"/>
                </a:xfrm>
              </p:grpSpPr>
              <p:pic>
                <p:nvPicPr>
                  <p:cNvPr id="41" name="Object 12">
                    <a:extLst>
                      <a:ext uri="{FF2B5EF4-FFF2-40B4-BE49-F238E27FC236}">
                        <a16:creationId xmlns:a16="http://schemas.microsoft.com/office/drawing/2014/main" id="{A33E0E4D-51E2-4BA8-8818-5D1506FC799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print"/>
                  <a:stretch>
                    <a:fillRect/>
                  </a:stretch>
                </p:blipFill>
                <p:spPr>
                  <a:xfrm>
                    <a:off x="8296059" y="1801649"/>
                    <a:ext cx="275078" cy="275078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31" name="그룹 1005">
                  <a:extLst>
                    <a:ext uri="{FF2B5EF4-FFF2-40B4-BE49-F238E27FC236}">
                      <a16:creationId xmlns:a16="http://schemas.microsoft.com/office/drawing/2014/main" id="{69DB908B-ABAB-48A8-80E3-D8E381F16B8A}"/>
                    </a:ext>
                  </a:extLst>
                </p:cNvPr>
                <p:cNvGrpSpPr/>
                <p:nvPr/>
              </p:nvGrpSpPr>
              <p:grpSpPr>
                <a:xfrm>
                  <a:off x="8296059" y="8599028"/>
                  <a:ext cx="275078" cy="275078"/>
                  <a:chOff x="8296059" y="8599028"/>
                  <a:chExt cx="275078" cy="275078"/>
                </a:xfrm>
              </p:grpSpPr>
              <p:pic>
                <p:nvPicPr>
                  <p:cNvPr id="40" name="Object 15">
                    <a:extLst>
                      <a:ext uri="{FF2B5EF4-FFF2-40B4-BE49-F238E27FC236}">
                        <a16:creationId xmlns:a16="http://schemas.microsoft.com/office/drawing/2014/main" id="{9D8FEE49-0C02-4E90-B71B-0E6D70B08E5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print"/>
                  <a:stretch>
                    <a:fillRect/>
                  </a:stretch>
                </p:blipFill>
                <p:spPr>
                  <a:xfrm>
                    <a:off x="8296059" y="8599028"/>
                    <a:ext cx="275078" cy="275078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32" name="그룹 1006">
                  <a:extLst>
                    <a:ext uri="{FF2B5EF4-FFF2-40B4-BE49-F238E27FC236}">
                      <a16:creationId xmlns:a16="http://schemas.microsoft.com/office/drawing/2014/main" id="{3FA92A33-EDD8-4BFD-9794-6C7A484ACEE4}"/>
                    </a:ext>
                  </a:extLst>
                </p:cNvPr>
                <p:cNvGrpSpPr/>
                <p:nvPr/>
              </p:nvGrpSpPr>
              <p:grpSpPr>
                <a:xfrm>
                  <a:off x="8296059" y="3500994"/>
                  <a:ext cx="275078" cy="275078"/>
                  <a:chOff x="8296059" y="3500994"/>
                  <a:chExt cx="275078" cy="275078"/>
                </a:xfrm>
              </p:grpSpPr>
              <p:pic>
                <p:nvPicPr>
                  <p:cNvPr id="39" name="Object 18">
                    <a:extLst>
                      <a:ext uri="{FF2B5EF4-FFF2-40B4-BE49-F238E27FC236}">
                        <a16:creationId xmlns:a16="http://schemas.microsoft.com/office/drawing/2014/main" id="{BB5CFE37-AF1A-4D2C-8964-94EED8A7D09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print"/>
                  <a:stretch>
                    <a:fillRect/>
                  </a:stretch>
                </p:blipFill>
                <p:spPr>
                  <a:xfrm>
                    <a:off x="8296059" y="3500994"/>
                    <a:ext cx="275078" cy="275078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33" name="그룹 1007">
                  <a:extLst>
                    <a:ext uri="{FF2B5EF4-FFF2-40B4-BE49-F238E27FC236}">
                      <a16:creationId xmlns:a16="http://schemas.microsoft.com/office/drawing/2014/main" id="{495D52A5-7505-4598-AC50-E85FBE5F6C0C}"/>
                    </a:ext>
                  </a:extLst>
                </p:cNvPr>
                <p:cNvGrpSpPr/>
                <p:nvPr/>
              </p:nvGrpSpPr>
              <p:grpSpPr>
                <a:xfrm>
                  <a:off x="8296059" y="5200339"/>
                  <a:ext cx="275078" cy="275078"/>
                  <a:chOff x="8296059" y="5200339"/>
                  <a:chExt cx="275078" cy="275078"/>
                </a:xfrm>
              </p:grpSpPr>
              <p:pic>
                <p:nvPicPr>
                  <p:cNvPr id="38" name="Object 21">
                    <a:extLst>
                      <a:ext uri="{FF2B5EF4-FFF2-40B4-BE49-F238E27FC236}">
                        <a16:creationId xmlns:a16="http://schemas.microsoft.com/office/drawing/2014/main" id="{946BA81A-A2EF-4702-97AE-F83C068C947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print"/>
                  <a:stretch>
                    <a:fillRect/>
                  </a:stretch>
                </p:blipFill>
                <p:spPr>
                  <a:xfrm>
                    <a:off x="8296059" y="5200339"/>
                    <a:ext cx="275078" cy="275078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34" name="그룹 1008">
                  <a:extLst>
                    <a:ext uri="{FF2B5EF4-FFF2-40B4-BE49-F238E27FC236}">
                      <a16:creationId xmlns:a16="http://schemas.microsoft.com/office/drawing/2014/main" id="{BBE9AFEA-D62C-4F25-B059-DDB5A8A673B0}"/>
                    </a:ext>
                  </a:extLst>
                </p:cNvPr>
                <p:cNvGrpSpPr/>
                <p:nvPr/>
              </p:nvGrpSpPr>
              <p:grpSpPr>
                <a:xfrm>
                  <a:off x="8296059" y="6899684"/>
                  <a:ext cx="275078" cy="275078"/>
                  <a:chOff x="8296059" y="6899684"/>
                  <a:chExt cx="275078" cy="275078"/>
                </a:xfrm>
              </p:grpSpPr>
              <p:pic>
                <p:nvPicPr>
                  <p:cNvPr id="35" name="Object 24">
                    <a:extLst>
                      <a:ext uri="{FF2B5EF4-FFF2-40B4-BE49-F238E27FC236}">
                        <a16:creationId xmlns:a16="http://schemas.microsoft.com/office/drawing/2014/main" id="{293B7995-AE66-437E-A249-0BAADBEEBC7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print"/>
                  <a:stretch>
                    <a:fillRect/>
                  </a:stretch>
                </p:blipFill>
                <p:spPr>
                  <a:xfrm>
                    <a:off x="8296059" y="6899684"/>
                    <a:ext cx="275078" cy="275078"/>
                  </a:xfrm>
                  <a:prstGeom prst="rect">
                    <a:avLst/>
                  </a:prstGeom>
                </p:spPr>
              </p:pic>
            </p:grpSp>
          </p:grpSp>
          <p:sp>
            <p:nvSpPr>
              <p:cNvPr id="59" name="Object 32">
                <a:extLst>
                  <a:ext uri="{FF2B5EF4-FFF2-40B4-BE49-F238E27FC236}">
                    <a16:creationId xmlns:a16="http://schemas.microsoft.com/office/drawing/2014/main" id="{5F98CAC8-8A35-4896-9C75-EE5CA982ED49}"/>
                  </a:ext>
                </a:extLst>
              </p:cNvPr>
              <p:cNvSpPr txBox="1"/>
              <p:nvPr/>
            </p:nvSpPr>
            <p:spPr>
              <a:xfrm>
                <a:off x="5076490" y="1714500"/>
                <a:ext cx="790910" cy="671174"/>
              </a:xfrm>
              <a:prstGeom prst="rect">
                <a:avLst/>
              </a:prstGeom>
              <a:noFill/>
            </p:spPr>
            <p:txBody>
              <a:bodyPr wrap="square" rtlCol="0"/>
              <a:lstStyle/>
              <a:p>
                <a:pPr algn="ctr"/>
                <a:r>
                  <a:rPr lang="en-US" sz="2800" kern="0" spc="-100" dirty="0">
                    <a:solidFill>
                      <a:srgbClr val="4A9EED"/>
                    </a:solidFill>
                    <a:latin typeface="S-Core Dream 6 Bold" pitchFamily="34" charset="0"/>
                    <a:cs typeface="S-Core Dream 6 Bold" pitchFamily="34" charset="0"/>
                  </a:rPr>
                  <a:t>01</a:t>
                </a:r>
                <a:endParaRPr lang="en-US" sz="2000" dirty="0"/>
              </a:p>
            </p:txBody>
          </p:sp>
          <p:sp>
            <p:nvSpPr>
              <p:cNvPr id="60" name="Object 32">
                <a:extLst>
                  <a:ext uri="{FF2B5EF4-FFF2-40B4-BE49-F238E27FC236}">
                    <a16:creationId xmlns:a16="http://schemas.microsoft.com/office/drawing/2014/main" id="{75F44EA2-DAFA-48B8-81CD-5B8316B8E1DD}"/>
                  </a:ext>
                </a:extLst>
              </p:cNvPr>
              <p:cNvSpPr txBox="1"/>
              <p:nvPr/>
            </p:nvSpPr>
            <p:spPr>
              <a:xfrm>
                <a:off x="5105400" y="3405526"/>
                <a:ext cx="790910" cy="671174"/>
              </a:xfrm>
              <a:prstGeom prst="rect">
                <a:avLst/>
              </a:prstGeom>
              <a:noFill/>
            </p:spPr>
            <p:txBody>
              <a:bodyPr wrap="square" rtlCol="0"/>
              <a:lstStyle/>
              <a:p>
                <a:pPr algn="ctr"/>
                <a:r>
                  <a:rPr lang="en-US" sz="2800" kern="0" spc="-100" dirty="0">
                    <a:solidFill>
                      <a:srgbClr val="4A9EED"/>
                    </a:solidFill>
                    <a:latin typeface="S-Core Dream 6 Bold" pitchFamily="34" charset="0"/>
                    <a:cs typeface="S-Core Dream 6 Bold" pitchFamily="34" charset="0"/>
                  </a:rPr>
                  <a:t>02</a:t>
                </a:r>
                <a:endParaRPr lang="en-US" sz="2000" dirty="0"/>
              </a:p>
            </p:txBody>
          </p:sp>
          <p:sp>
            <p:nvSpPr>
              <p:cNvPr id="61" name="Object 32">
                <a:extLst>
                  <a:ext uri="{FF2B5EF4-FFF2-40B4-BE49-F238E27FC236}">
                    <a16:creationId xmlns:a16="http://schemas.microsoft.com/office/drawing/2014/main" id="{4602CA07-FFC5-4DB0-B7D4-5BEE904DA90F}"/>
                  </a:ext>
                </a:extLst>
              </p:cNvPr>
              <p:cNvSpPr txBox="1"/>
              <p:nvPr/>
            </p:nvSpPr>
            <p:spPr>
              <a:xfrm>
                <a:off x="5076490" y="5067300"/>
                <a:ext cx="790910" cy="671174"/>
              </a:xfrm>
              <a:prstGeom prst="rect">
                <a:avLst/>
              </a:prstGeom>
              <a:noFill/>
            </p:spPr>
            <p:txBody>
              <a:bodyPr wrap="square" rtlCol="0"/>
              <a:lstStyle/>
              <a:p>
                <a:pPr algn="ctr"/>
                <a:r>
                  <a:rPr lang="en-US" sz="2800" kern="0" spc="-100" dirty="0">
                    <a:solidFill>
                      <a:srgbClr val="4A9EED"/>
                    </a:solidFill>
                    <a:latin typeface="S-Core Dream 6 Bold" pitchFamily="34" charset="0"/>
                    <a:cs typeface="S-Core Dream 6 Bold" pitchFamily="34" charset="0"/>
                  </a:rPr>
                  <a:t>03</a:t>
                </a:r>
                <a:endParaRPr lang="en-US" sz="2000" dirty="0"/>
              </a:p>
            </p:txBody>
          </p:sp>
          <p:sp>
            <p:nvSpPr>
              <p:cNvPr id="62" name="Object 32">
                <a:extLst>
                  <a:ext uri="{FF2B5EF4-FFF2-40B4-BE49-F238E27FC236}">
                    <a16:creationId xmlns:a16="http://schemas.microsoft.com/office/drawing/2014/main" id="{C1A82695-4765-4B12-973E-525B6F959CAD}"/>
                  </a:ext>
                </a:extLst>
              </p:cNvPr>
              <p:cNvSpPr txBox="1"/>
              <p:nvPr/>
            </p:nvSpPr>
            <p:spPr>
              <a:xfrm>
                <a:off x="5076490" y="6834526"/>
                <a:ext cx="790910" cy="671174"/>
              </a:xfrm>
              <a:prstGeom prst="rect">
                <a:avLst/>
              </a:prstGeom>
              <a:noFill/>
            </p:spPr>
            <p:txBody>
              <a:bodyPr wrap="square" rtlCol="0"/>
              <a:lstStyle/>
              <a:p>
                <a:pPr algn="ctr"/>
                <a:r>
                  <a:rPr lang="en-US" sz="2800" kern="0" spc="-100" dirty="0">
                    <a:solidFill>
                      <a:srgbClr val="4A9EED"/>
                    </a:solidFill>
                    <a:latin typeface="S-Core Dream 6 Bold" pitchFamily="34" charset="0"/>
                    <a:cs typeface="S-Core Dream 6 Bold" pitchFamily="34" charset="0"/>
                  </a:rPr>
                  <a:t>04</a:t>
                </a:r>
                <a:endParaRPr lang="en-US" sz="2000" dirty="0"/>
              </a:p>
            </p:txBody>
          </p:sp>
          <p:sp>
            <p:nvSpPr>
              <p:cNvPr id="63" name="Object 32">
                <a:extLst>
                  <a:ext uri="{FF2B5EF4-FFF2-40B4-BE49-F238E27FC236}">
                    <a16:creationId xmlns:a16="http://schemas.microsoft.com/office/drawing/2014/main" id="{291F02F1-CFE1-40B3-A017-37661352F8F8}"/>
                  </a:ext>
                </a:extLst>
              </p:cNvPr>
              <p:cNvSpPr txBox="1"/>
              <p:nvPr/>
            </p:nvSpPr>
            <p:spPr>
              <a:xfrm>
                <a:off x="5076490" y="8510926"/>
                <a:ext cx="790910" cy="671174"/>
              </a:xfrm>
              <a:prstGeom prst="rect">
                <a:avLst/>
              </a:prstGeom>
              <a:noFill/>
            </p:spPr>
            <p:txBody>
              <a:bodyPr wrap="square" rtlCol="0"/>
              <a:lstStyle/>
              <a:p>
                <a:pPr algn="ctr"/>
                <a:r>
                  <a:rPr lang="en-US" sz="2800" kern="0" spc="-100" dirty="0">
                    <a:solidFill>
                      <a:srgbClr val="4A9EED"/>
                    </a:solidFill>
                    <a:latin typeface="S-Core Dream 6 Bold" pitchFamily="34" charset="0"/>
                    <a:cs typeface="S-Core Dream 6 Bold" pitchFamily="34" charset="0"/>
                  </a:rPr>
                  <a:t>05</a:t>
                </a:r>
                <a:endParaRPr lang="en-US" sz="2000" dirty="0"/>
              </a:p>
            </p:txBody>
          </p:sp>
        </p:grp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1A35EEA2-2398-454F-9F73-D40A73222BD0}"/>
              </a:ext>
            </a:extLst>
          </p:cNvPr>
          <p:cNvSpPr txBox="1"/>
          <p:nvPr/>
        </p:nvSpPr>
        <p:spPr>
          <a:xfrm>
            <a:off x="12329603" y="659368"/>
            <a:ext cx="52725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중소규모 공연예술단체 활성화를 위한 키오스크 입지 선정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177295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ject 17"/>
          <p:cNvSpPr txBox="1"/>
          <p:nvPr/>
        </p:nvSpPr>
        <p:spPr>
          <a:xfrm>
            <a:off x="609600" y="419100"/>
            <a:ext cx="45245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kern="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DATA</a:t>
            </a:r>
            <a:r>
              <a:rPr lang="ko-KR" altLang="en-US" sz="2400" kern="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 </a:t>
            </a:r>
            <a:r>
              <a:rPr lang="en-US" altLang="ko-KR" sz="2400" kern="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PREPROCESSING</a:t>
            </a:r>
            <a:endParaRPr lang="en-US" sz="3200" kern="0" spc="-100" dirty="0">
              <a:solidFill>
                <a:schemeClr val="tx1">
                  <a:lumMod val="75000"/>
                  <a:lumOff val="25000"/>
                </a:schemeClr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10B6906-0B84-4BA9-895F-8E8D5B4DA4A1}"/>
              </a:ext>
            </a:extLst>
          </p:cNvPr>
          <p:cNvSpPr/>
          <p:nvPr/>
        </p:nvSpPr>
        <p:spPr>
          <a:xfrm flipV="1">
            <a:off x="733267" y="1075725"/>
            <a:ext cx="16814850" cy="18000"/>
          </a:xfrm>
          <a:prstGeom prst="rect">
            <a:avLst/>
          </a:prstGeom>
          <a:solidFill>
            <a:srgbClr val="D1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FF17013B-7D59-4108-8071-3C0FDDB9DB25}"/>
              </a:ext>
            </a:extLst>
          </p:cNvPr>
          <p:cNvSpPr/>
          <p:nvPr/>
        </p:nvSpPr>
        <p:spPr>
          <a:xfrm>
            <a:off x="736575" y="9334500"/>
            <a:ext cx="16815600" cy="18000"/>
          </a:xfrm>
          <a:prstGeom prst="rect">
            <a:avLst/>
          </a:prstGeom>
          <a:solidFill>
            <a:srgbClr val="D1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E6CBC3-3B3B-4233-971A-5642416D7F82}"/>
              </a:ext>
            </a:extLst>
          </p:cNvPr>
          <p:cNvSpPr txBox="1"/>
          <p:nvPr/>
        </p:nvSpPr>
        <p:spPr>
          <a:xfrm>
            <a:off x="12329603" y="659368"/>
            <a:ext cx="52725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중소규모 공연예술단체 활성화를 위한 키오스크 입지 선정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06C1ECB-F54E-4485-AE3A-B87FDC10C83E}"/>
              </a:ext>
            </a:extLst>
          </p:cNvPr>
          <p:cNvGrpSpPr/>
          <p:nvPr/>
        </p:nvGrpSpPr>
        <p:grpSpPr>
          <a:xfrm>
            <a:off x="914400" y="4163080"/>
            <a:ext cx="8287846" cy="2570440"/>
            <a:chOff x="1066800" y="4391680"/>
            <a:chExt cx="8287846" cy="2570440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5488DB2-39F7-4E93-9490-B6C85F1AD2FB}"/>
                </a:ext>
              </a:extLst>
            </p:cNvPr>
            <p:cNvSpPr txBox="1"/>
            <p:nvPr/>
          </p:nvSpPr>
          <p:spPr>
            <a:xfrm>
              <a:off x="2659359" y="4391680"/>
              <a:ext cx="518924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서울시 주말</a:t>
              </a:r>
              <a:r>
                <a:rPr lang="en-US" altLang="ko-KR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·</a:t>
              </a:r>
              <a:r>
                <a:rPr lang="ko-KR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휴일 여가활동 통계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991D761-DDFE-44C2-8BE2-3CA03A84A609}"/>
                </a:ext>
              </a:extLst>
            </p:cNvPr>
            <p:cNvSpPr txBox="1"/>
            <p:nvPr/>
          </p:nvSpPr>
          <p:spPr>
            <a:xfrm>
              <a:off x="1066800" y="6438900"/>
              <a:ext cx="828784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>
                  <a:solidFill>
                    <a:srgbClr val="4A9EED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서울 지하철역이 위치한 자치구의 문화예술관람 비율</a:t>
              </a: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23830D45-664E-4FC9-8743-F5AA942C3384}"/>
              </a:ext>
            </a:extLst>
          </p:cNvPr>
          <p:cNvGrpSpPr/>
          <p:nvPr/>
        </p:nvGrpSpPr>
        <p:grpSpPr>
          <a:xfrm>
            <a:off x="9982200" y="2299651"/>
            <a:ext cx="6629400" cy="6930232"/>
            <a:chOff x="10058400" y="3152294"/>
            <a:chExt cx="6096000" cy="6258406"/>
          </a:xfrm>
        </p:grpSpPr>
        <p:pic>
          <p:nvPicPr>
            <p:cNvPr id="18" name="그림 17" descr="텍스트, 영수증이(가) 표시된 사진&#10;&#10;자동 생성된 설명">
              <a:extLst>
                <a:ext uri="{FF2B5EF4-FFF2-40B4-BE49-F238E27FC236}">
                  <a16:creationId xmlns:a16="http://schemas.microsoft.com/office/drawing/2014/main" id="{FB183642-6441-4FD0-BFFC-040DA8578F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439"/>
            <a:stretch/>
          </p:blipFill>
          <p:spPr>
            <a:xfrm>
              <a:off x="10058400" y="3152294"/>
              <a:ext cx="6096000" cy="6258406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5B94B59-B618-4E31-B089-0060770090BA}"/>
                </a:ext>
              </a:extLst>
            </p:cNvPr>
            <p:cNvSpPr txBox="1"/>
            <p:nvPr/>
          </p:nvSpPr>
          <p:spPr>
            <a:xfrm>
              <a:off x="13258800" y="3238500"/>
              <a:ext cx="2743200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noAutofit/>
            </a:bodyPr>
            <a:lstStyle/>
            <a:p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자치구      </a:t>
              </a:r>
              <a:endPara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B86989E-94B7-462E-9728-1B47AE882388}"/>
                </a:ext>
              </a:extLst>
            </p:cNvPr>
            <p:cNvSpPr txBox="1"/>
            <p:nvPr/>
          </p:nvSpPr>
          <p:spPr>
            <a:xfrm>
              <a:off x="14478000" y="3238500"/>
              <a:ext cx="1665841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문화예술관람</a:t>
              </a:r>
              <a:endPara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1FEF185-4EA3-4D88-9921-FCEBA5ACBABE}"/>
                </a:ext>
              </a:extLst>
            </p:cNvPr>
            <p:cNvSpPr txBox="1"/>
            <p:nvPr/>
          </p:nvSpPr>
          <p:spPr>
            <a:xfrm>
              <a:off x="11952547" y="3238500"/>
              <a:ext cx="925253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역사명</a:t>
              </a:r>
              <a:endPara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BD894BAC-4483-428A-8321-C5FCDD00061B}"/>
              </a:ext>
            </a:extLst>
          </p:cNvPr>
          <p:cNvGrpSpPr/>
          <p:nvPr/>
        </p:nvGrpSpPr>
        <p:grpSpPr>
          <a:xfrm>
            <a:off x="697670" y="1425440"/>
            <a:ext cx="4160492" cy="746260"/>
            <a:chOff x="12286812" y="8124952"/>
            <a:chExt cx="3871513" cy="746260"/>
          </a:xfrm>
        </p:grpSpPr>
        <p:grpSp>
          <p:nvGrpSpPr>
            <p:cNvPr id="27" name="그룹 1011">
              <a:extLst>
                <a:ext uri="{FF2B5EF4-FFF2-40B4-BE49-F238E27FC236}">
                  <a16:creationId xmlns:a16="http://schemas.microsoft.com/office/drawing/2014/main" id="{E7B3522F-F2CA-4C30-AC02-CD779DEB3880}"/>
                </a:ext>
              </a:extLst>
            </p:cNvPr>
            <p:cNvGrpSpPr/>
            <p:nvPr/>
          </p:nvGrpSpPr>
          <p:grpSpPr>
            <a:xfrm>
              <a:off x="12329754" y="8124952"/>
              <a:ext cx="3828571" cy="713143"/>
              <a:chOff x="12329754" y="8124952"/>
              <a:chExt cx="3828571" cy="713143"/>
            </a:xfrm>
          </p:grpSpPr>
          <p:pic>
            <p:nvPicPr>
              <p:cNvPr id="30" name="Object 43">
                <a:extLst>
                  <a:ext uri="{FF2B5EF4-FFF2-40B4-BE49-F238E27FC236}">
                    <a16:creationId xmlns:a16="http://schemas.microsoft.com/office/drawing/2014/main" id="{CFA69572-E9BF-47A5-A074-57998E3092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2329754" y="8124952"/>
                <a:ext cx="3828571" cy="713143"/>
              </a:xfrm>
              <a:prstGeom prst="rect">
                <a:avLst/>
              </a:prstGeom>
            </p:spPr>
          </p:pic>
        </p:grpSp>
        <p:sp>
          <p:nvSpPr>
            <p:cNvPr id="28" name="Object 46">
              <a:extLst>
                <a:ext uri="{FF2B5EF4-FFF2-40B4-BE49-F238E27FC236}">
                  <a16:creationId xmlns:a16="http://schemas.microsoft.com/office/drawing/2014/main" id="{05BD6062-C11D-428A-857E-359B32336D79}"/>
                </a:ext>
              </a:extLst>
            </p:cNvPr>
            <p:cNvSpPr txBox="1"/>
            <p:nvPr/>
          </p:nvSpPr>
          <p:spPr>
            <a:xfrm>
              <a:off x="12286812" y="8226338"/>
              <a:ext cx="3769335" cy="644874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/>
              <a:r>
                <a:rPr lang="en-US" sz="2800" dirty="0">
                  <a:solidFill>
                    <a:schemeClr val="bg1">
                      <a:lumMod val="9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04 </a:t>
              </a:r>
              <a:r>
                <a:rPr lang="ko-KR" altLang="en-US" sz="2800" dirty="0">
                  <a:solidFill>
                    <a:schemeClr val="bg1">
                      <a:lumMod val="9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문화예술관람</a:t>
              </a:r>
              <a:endParaRPr lang="en-US" sz="2800" dirty="0">
                <a:solidFill>
                  <a:schemeClr val="bg1">
                    <a:lumMod val="9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grpSp>
        <p:nvGrpSpPr>
          <p:cNvPr id="34" name="그룹 1002">
            <a:extLst>
              <a:ext uri="{FF2B5EF4-FFF2-40B4-BE49-F238E27FC236}">
                <a16:creationId xmlns:a16="http://schemas.microsoft.com/office/drawing/2014/main" id="{FA1EFDA2-6375-4255-AD9C-17B1D6F91E49}"/>
              </a:ext>
            </a:extLst>
          </p:cNvPr>
          <p:cNvGrpSpPr/>
          <p:nvPr/>
        </p:nvGrpSpPr>
        <p:grpSpPr>
          <a:xfrm>
            <a:off x="4807945" y="1674090"/>
            <a:ext cx="2050055" cy="192810"/>
            <a:chOff x="11363561" y="7334988"/>
            <a:chExt cx="2050055" cy="192810"/>
          </a:xfrm>
        </p:grpSpPr>
        <p:pic>
          <p:nvPicPr>
            <p:cNvPr id="35" name="Object 5">
              <a:extLst>
                <a:ext uri="{FF2B5EF4-FFF2-40B4-BE49-F238E27FC236}">
                  <a16:creationId xmlns:a16="http://schemas.microsoft.com/office/drawing/2014/main" id="{98BD3EE7-835D-408A-8144-5E671203D4B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21600000">
              <a:off x="11363561" y="7334988"/>
              <a:ext cx="2050055" cy="192810"/>
            </a:xfrm>
            <a:prstGeom prst="rect">
              <a:avLst/>
            </a:prstGeom>
          </p:spPr>
        </p:pic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EB69BFC1-EE67-49EE-9F02-218172B4EF65}"/>
              </a:ext>
            </a:extLst>
          </p:cNvPr>
          <p:cNvSpPr txBox="1"/>
          <p:nvPr/>
        </p:nvSpPr>
        <p:spPr>
          <a:xfrm>
            <a:off x="6858000" y="1543863"/>
            <a:ext cx="32383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 문화예술 선호도 지표</a:t>
            </a:r>
          </a:p>
        </p:txBody>
      </p:sp>
      <p:pic>
        <p:nvPicPr>
          <p:cNvPr id="37" name="그래픽 36" descr="공연 커튼 단색으로 채워진">
            <a:extLst>
              <a:ext uri="{FF2B5EF4-FFF2-40B4-BE49-F238E27FC236}">
                <a16:creationId xmlns:a16="http://schemas.microsoft.com/office/drawing/2014/main" id="{2510C6E9-BA1D-4FB4-85F9-A9739FC4DA4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668000" y="1416831"/>
            <a:ext cx="708228" cy="559713"/>
          </a:xfrm>
          <a:prstGeom prst="rect">
            <a:avLst/>
          </a:prstGeom>
        </p:spPr>
      </p:pic>
      <p:pic>
        <p:nvPicPr>
          <p:cNvPr id="38" name="Object 26">
            <a:extLst>
              <a:ext uri="{FF2B5EF4-FFF2-40B4-BE49-F238E27FC236}">
                <a16:creationId xmlns:a16="http://schemas.microsoft.com/office/drawing/2014/main" id="{DB9422C4-C243-4966-B6DE-7AF8471C3E67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10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5400000">
            <a:off x="4662805" y="5310505"/>
            <a:ext cx="900000" cy="137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4348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ject 17"/>
          <p:cNvSpPr txBox="1"/>
          <p:nvPr/>
        </p:nvSpPr>
        <p:spPr>
          <a:xfrm>
            <a:off x="609600" y="419100"/>
            <a:ext cx="45245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kern="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DATA</a:t>
            </a:r>
            <a:r>
              <a:rPr lang="ko-KR" altLang="en-US" sz="2400" kern="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 </a:t>
            </a:r>
            <a:r>
              <a:rPr lang="en-US" altLang="ko-KR" sz="2400" kern="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PREPROCESSING</a:t>
            </a:r>
            <a:endParaRPr lang="en-US" sz="3200" kern="0" spc="-100" dirty="0">
              <a:solidFill>
                <a:schemeClr val="tx1">
                  <a:lumMod val="75000"/>
                  <a:lumOff val="25000"/>
                </a:schemeClr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10B6906-0B84-4BA9-895F-8E8D5B4DA4A1}"/>
              </a:ext>
            </a:extLst>
          </p:cNvPr>
          <p:cNvSpPr/>
          <p:nvPr/>
        </p:nvSpPr>
        <p:spPr>
          <a:xfrm flipV="1">
            <a:off x="733267" y="1075725"/>
            <a:ext cx="16814850" cy="18000"/>
          </a:xfrm>
          <a:prstGeom prst="rect">
            <a:avLst/>
          </a:prstGeom>
          <a:solidFill>
            <a:srgbClr val="D1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FF17013B-7D59-4108-8071-3C0FDDB9DB25}"/>
              </a:ext>
            </a:extLst>
          </p:cNvPr>
          <p:cNvSpPr/>
          <p:nvPr/>
        </p:nvSpPr>
        <p:spPr>
          <a:xfrm>
            <a:off x="736575" y="9334500"/>
            <a:ext cx="16815600" cy="18000"/>
          </a:xfrm>
          <a:prstGeom prst="rect">
            <a:avLst/>
          </a:prstGeom>
          <a:solidFill>
            <a:srgbClr val="D1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E6CBC3-3B3B-4233-971A-5642416D7F82}"/>
              </a:ext>
            </a:extLst>
          </p:cNvPr>
          <p:cNvSpPr txBox="1"/>
          <p:nvPr/>
        </p:nvSpPr>
        <p:spPr>
          <a:xfrm>
            <a:off x="12329603" y="659368"/>
            <a:ext cx="52725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중소규모 공연예술단체 활성화를 위한 키오스크 입지 선정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BD894BAC-4483-428A-8321-C5FCDD00061B}"/>
              </a:ext>
            </a:extLst>
          </p:cNvPr>
          <p:cNvGrpSpPr/>
          <p:nvPr/>
        </p:nvGrpSpPr>
        <p:grpSpPr>
          <a:xfrm>
            <a:off x="697670" y="1425440"/>
            <a:ext cx="4160492" cy="746260"/>
            <a:chOff x="12286812" y="8124952"/>
            <a:chExt cx="3871513" cy="746260"/>
          </a:xfrm>
        </p:grpSpPr>
        <p:grpSp>
          <p:nvGrpSpPr>
            <p:cNvPr id="27" name="그룹 1011">
              <a:extLst>
                <a:ext uri="{FF2B5EF4-FFF2-40B4-BE49-F238E27FC236}">
                  <a16:creationId xmlns:a16="http://schemas.microsoft.com/office/drawing/2014/main" id="{E7B3522F-F2CA-4C30-AC02-CD779DEB3880}"/>
                </a:ext>
              </a:extLst>
            </p:cNvPr>
            <p:cNvGrpSpPr/>
            <p:nvPr/>
          </p:nvGrpSpPr>
          <p:grpSpPr>
            <a:xfrm>
              <a:off x="12329754" y="8124952"/>
              <a:ext cx="3828571" cy="713143"/>
              <a:chOff x="12329754" y="8124952"/>
              <a:chExt cx="3828571" cy="713143"/>
            </a:xfrm>
          </p:grpSpPr>
          <p:pic>
            <p:nvPicPr>
              <p:cNvPr id="30" name="Object 43">
                <a:extLst>
                  <a:ext uri="{FF2B5EF4-FFF2-40B4-BE49-F238E27FC236}">
                    <a16:creationId xmlns:a16="http://schemas.microsoft.com/office/drawing/2014/main" id="{CFA69572-E9BF-47A5-A074-57998E3092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2329754" y="8124952"/>
                <a:ext cx="3828571" cy="713143"/>
              </a:xfrm>
              <a:prstGeom prst="rect">
                <a:avLst/>
              </a:prstGeom>
            </p:spPr>
          </p:pic>
        </p:grpSp>
        <p:sp>
          <p:nvSpPr>
            <p:cNvPr id="28" name="Object 46">
              <a:extLst>
                <a:ext uri="{FF2B5EF4-FFF2-40B4-BE49-F238E27FC236}">
                  <a16:creationId xmlns:a16="http://schemas.microsoft.com/office/drawing/2014/main" id="{05BD6062-C11D-428A-857E-359B32336D79}"/>
                </a:ext>
              </a:extLst>
            </p:cNvPr>
            <p:cNvSpPr txBox="1"/>
            <p:nvPr/>
          </p:nvSpPr>
          <p:spPr>
            <a:xfrm>
              <a:off x="12286812" y="8226338"/>
              <a:ext cx="3769335" cy="644874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/>
              <a:r>
                <a:rPr lang="en-US" sz="2800" dirty="0">
                  <a:solidFill>
                    <a:schemeClr val="bg1">
                      <a:lumMod val="9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04 </a:t>
              </a:r>
              <a:r>
                <a:rPr lang="ko-KR" altLang="en-US" sz="2800" dirty="0">
                  <a:solidFill>
                    <a:schemeClr val="bg1">
                      <a:lumMod val="9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문화예술관람</a:t>
              </a:r>
              <a:endParaRPr lang="en-US" sz="2800" dirty="0">
                <a:solidFill>
                  <a:schemeClr val="bg1">
                    <a:lumMod val="9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grpSp>
        <p:nvGrpSpPr>
          <p:cNvPr id="34" name="그룹 1002">
            <a:extLst>
              <a:ext uri="{FF2B5EF4-FFF2-40B4-BE49-F238E27FC236}">
                <a16:creationId xmlns:a16="http://schemas.microsoft.com/office/drawing/2014/main" id="{FA1EFDA2-6375-4255-AD9C-17B1D6F91E49}"/>
              </a:ext>
            </a:extLst>
          </p:cNvPr>
          <p:cNvGrpSpPr/>
          <p:nvPr/>
        </p:nvGrpSpPr>
        <p:grpSpPr>
          <a:xfrm>
            <a:off x="4807945" y="1674090"/>
            <a:ext cx="2050055" cy="192810"/>
            <a:chOff x="11363561" y="7334988"/>
            <a:chExt cx="2050055" cy="192810"/>
          </a:xfrm>
        </p:grpSpPr>
        <p:pic>
          <p:nvPicPr>
            <p:cNvPr id="35" name="Object 5">
              <a:extLst>
                <a:ext uri="{FF2B5EF4-FFF2-40B4-BE49-F238E27FC236}">
                  <a16:creationId xmlns:a16="http://schemas.microsoft.com/office/drawing/2014/main" id="{98BD3EE7-835D-408A-8144-5E671203D4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21600000">
              <a:off x="11363561" y="7334988"/>
              <a:ext cx="2050055" cy="192810"/>
            </a:xfrm>
            <a:prstGeom prst="rect">
              <a:avLst/>
            </a:prstGeom>
          </p:spPr>
        </p:pic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EB69BFC1-EE67-49EE-9F02-218172B4EF65}"/>
              </a:ext>
            </a:extLst>
          </p:cNvPr>
          <p:cNvSpPr txBox="1"/>
          <p:nvPr/>
        </p:nvSpPr>
        <p:spPr>
          <a:xfrm>
            <a:off x="6858000" y="1543863"/>
            <a:ext cx="51844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 문화예술관람 구간별 지하철역 개수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718F7C5-47F2-4659-99BF-1C6B345FA5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498" y="2447266"/>
            <a:ext cx="11059702" cy="6582434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CF43A58B-8E83-4FD2-AB5D-817EE2865370}"/>
              </a:ext>
            </a:extLst>
          </p:cNvPr>
          <p:cNvGrpSpPr/>
          <p:nvPr/>
        </p:nvGrpSpPr>
        <p:grpSpPr>
          <a:xfrm>
            <a:off x="13182600" y="2476500"/>
            <a:ext cx="2955051" cy="6477000"/>
            <a:chOff x="13227549" y="2511722"/>
            <a:chExt cx="2955051" cy="6476999"/>
          </a:xfrm>
        </p:grpSpPr>
        <p:pic>
          <p:nvPicPr>
            <p:cNvPr id="9" name="그림 8" descr="테이블이(가) 표시된 사진&#10;&#10;자동 생성된 설명">
              <a:extLst>
                <a:ext uri="{FF2B5EF4-FFF2-40B4-BE49-F238E27FC236}">
                  <a16:creationId xmlns:a16="http://schemas.microsoft.com/office/drawing/2014/main" id="{5EF2B87D-574A-4427-BF70-3C882F0FE3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3906" b="1123"/>
            <a:stretch/>
          </p:blipFill>
          <p:spPr>
            <a:xfrm>
              <a:off x="14249400" y="2511722"/>
              <a:ext cx="1933200" cy="6441778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AFF594F-224D-484C-96A1-9752C5CCCA86}"/>
                </a:ext>
              </a:extLst>
            </p:cNvPr>
            <p:cNvSpPr txBox="1"/>
            <p:nvPr/>
          </p:nvSpPr>
          <p:spPr>
            <a:xfrm>
              <a:off x="13227549" y="3461343"/>
              <a:ext cx="1021851" cy="5527378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algn="ctr">
                <a:lnSpc>
                  <a:spcPts val="2800"/>
                </a:lnSpc>
              </a:pPr>
              <a:r>
                <a: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Count</a:t>
              </a:r>
            </a:p>
            <a:p>
              <a:pPr algn="ctr">
                <a:lnSpc>
                  <a:spcPts val="2800"/>
                </a:lnSpc>
              </a:pPr>
              <a:endPara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  <a:p>
              <a:pPr algn="ctr">
                <a:lnSpc>
                  <a:spcPts val="2800"/>
                </a:lnSpc>
              </a:pPr>
              <a:r>
                <a: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Mean</a:t>
              </a:r>
            </a:p>
            <a:p>
              <a:pPr algn="ctr">
                <a:lnSpc>
                  <a:spcPts val="2800"/>
                </a:lnSpc>
              </a:pPr>
              <a:endPara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  <a:p>
              <a:pPr algn="ctr">
                <a:lnSpc>
                  <a:spcPts val="2800"/>
                </a:lnSpc>
              </a:pPr>
              <a:r>
                <a: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Std</a:t>
              </a:r>
            </a:p>
            <a:p>
              <a:pPr algn="ctr">
                <a:lnSpc>
                  <a:spcPts val="2800"/>
                </a:lnSpc>
              </a:pPr>
              <a:endPara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  <a:p>
              <a:pPr algn="ctr">
                <a:lnSpc>
                  <a:spcPts val="2800"/>
                </a:lnSpc>
              </a:pPr>
              <a:r>
                <a: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Min</a:t>
              </a:r>
            </a:p>
            <a:p>
              <a:pPr algn="ctr">
                <a:lnSpc>
                  <a:spcPts val="2800"/>
                </a:lnSpc>
              </a:pPr>
              <a:endPara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  <a:p>
              <a:pPr algn="ctr">
                <a:lnSpc>
                  <a:spcPts val="2800"/>
                </a:lnSpc>
              </a:pPr>
              <a:r>
                <a: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25%</a:t>
              </a:r>
            </a:p>
            <a:p>
              <a:pPr algn="ctr">
                <a:lnSpc>
                  <a:spcPts val="2800"/>
                </a:lnSpc>
              </a:pPr>
              <a:endPara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  <a:p>
              <a:pPr algn="ctr">
                <a:lnSpc>
                  <a:spcPts val="2800"/>
                </a:lnSpc>
              </a:pPr>
              <a:r>
                <a: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50%</a:t>
              </a:r>
            </a:p>
            <a:p>
              <a:pPr algn="ctr">
                <a:lnSpc>
                  <a:spcPts val="2800"/>
                </a:lnSpc>
              </a:pPr>
              <a:endPara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  <a:p>
              <a:pPr algn="ctr">
                <a:lnSpc>
                  <a:spcPts val="2800"/>
                </a:lnSpc>
              </a:pPr>
              <a:r>
                <a: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75%</a:t>
              </a:r>
            </a:p>
            <a:p>
              <a:pPr algn="ctr">
                <a:lnSpc>
                  <a:spcPts val="2800"/>
                </a:lnSpc>
              </a:pPr>
              <a:endPara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  <a:p>
              <a:pPr algn="ctr">
                <a:lnSpc>
                  <a:spcPts val="2800"/>
                </a:lnSpc>
              </a:pPr>
              <a:r>
                <a: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Max</a:t>
              </a:r>
              <a:endPara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668B4829-2DFA-4A2A-A3A4-7DC542905527}"/>
                </a:ext>
              </a:extLst>
            </p:cNvPr>
            <p:cNvSpPr/>
            <p:nvPr/>
          </p:nvSpPr>
          <p:spPr>
            <a:xfrm>
              <a:off x="14249400" y="2511723"/>
              <a:ext cx="1828800" cy="8029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19A42E6-C6C6-4FF5-A288-9BDADE921ED2}"/>
                </a:ext>
              </a:extLst>
            </p:cNvPr>
            <p:cNvSpPr txBox="1"/>
            <p:nvPr/>
          </p:nvSpPr>
          <p:spPr>
            <a:xfrm>
              <a:off x="14412359" y="2781300"/>
              <a:ext cx="166584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문화예술관람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377484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ject 17"/>
          <p:cNvSpPr txBox="1"/>
          <p:nvPr/>
        </p:nvSpPr>
        <p:spPr>
          <a:xfrm>
            <a:off x="609600" y="419100"/>
            <a:ext cx="45245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kern="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DATA</a:t>
            </a:r>
            <a:r>
              <a:rPr lang="ko-KR" altLang="en-US" sz="2400" kern="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 </a:t>
            </a:r>
            <a:r>
              <a:rPr lang="en-US" altLang="ko-KR" sz="2400" kern="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PREPROCESSING</a:t>
            </a:r>
            <a:endParaRPr lang="en-US" sz="3200" kern="0" spc="-100" dirty="0">
              <a:solidFill>
                <a:schemeClr val="tx1">
                  <a:lumMod val="75000"/>
                  <a:lumOff val="25000"/>
                </a:schemeClr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10B6906-0B84-4BA9-895F-8E8D5B4DA4A1}"/>
              </a:ext>
            </a:extLst>
          </p:cNvPr>
          <p:cNvSpPr/>
          <p:nvPr/>
        </p:nvSpPr>
        <p:spPr>
          <a:xfrm flipV="1">
            <a:off x="733267" y="1075725"/>
            <a:ext cx="16814850" cy="18000"/>
          </a:xfrm>
          <a:prstGeom prst="rect">
            <a:avLst/>
          </a:prstGeom>
          <a:solidFill>
            <a:srgbClr val="D1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FF17013B-7D59-4108-8071-3C0FDDB9DB25}"/>
              </a:ext>
            </a:extLst>
          </p:cNvPr>
          <p:cNvSpPr/>
          <p:nvPr/>
        </p:nvSpPr>
        <p:spPr>
          <a:xfrm>
            <a:off x="736575" y="9334500"/>
            <a:ext cx="16815600" cy="18000"/>
          </a:xfrm>
          <a:prstGeom prst="rect">
            <a:avLst/>
          </a:prstGeom>
          <a:solidFill>
            <a:srgbClr val="D1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E6CBC3-3B3B-4233-971A-5642416D7F82}"/>
              </a:ext>
            </a:extLst>
          </p:cNvPr>
          <p:cNvSpPr txBox="1"/>
          <p:nvPr/>
        </p:nvSpPr>
        <p:spPr>
          <a:xfrm>
            <a:off x="12329603" y="659368"/>
            <a:ext cx="52725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중소규모 공연예술단체 활성화를 위한 키오스크 입지 선정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F94A8D1-68C4-4760-AC24-DC470155F16C}"/>
              </a:ext>
            </a:extLst>
          </p:cNvPr>
          <p:cNvSpPr txBox="1"/>
          <p:nvPr/>
        </p:nvSpPr>
        <p:spPr>
          <a:xfrm>
            <a:off x="6934200" y="1409700"/>
            <a:ext cx="5803192" cy="6342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4560"/>
              </a:lnSpc>
            </a:pPr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서울 자치구별 문화예술관람 비율 시각화</a:t>
            </a:r>
          </a:p>
        </p:txBody>
      </p:sp>
      <p:pic>
        <p:nvPicPr>
          <p:cNvPr id="4" name="그림 3" descr="지도이(가) 표시된 사진&#10;&#10;자동 생성된 설명">
            <a:extLst>
              <a:ext uri="{FF2B5EF4-FFF2-40B4-BE49-F238E27FC236}">
                <a16:creationId xmlns:a16="http://schemas.microsoft.com/office/drawing/2014/main" id="{905D0137-EEBE-4DBB-A821-9C588462AF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817" y="2359888"/>
            <a:ext cx="11482800" cy="6768212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467EE0EB-2274-4555-B141-F81AD6F5B5B3}"/>
              </a:ext>
            </a:extLst>
          </p:cNvPr>
          <p:cNvGrpSpPr/>
          <p:nvPr/>
        </p:nvGrpSpPr>
        <p:grpSpPr>
          <a:xfrm>
            <a:off x="12648254" y="4229100"/>
            <a:ext cx="4496746" cy="2989871"/>
            <a:chOff x="12392604" y="4272191"/>
            <a:chExt cx="4496746" cy="2989871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3029AF2-9D3D-4606-8EC7-D498C140A206}"/>
                </a:ext>
              </a:extLst>
            </p:cNvPr>
            <p:cNvSpPr txBox="1"/>
            <p:nvPr/>
          </p:nvSpPr>
          <p:spPr>
            <a:xfrm>
              <a:off x="12392605" y="4272191"/>
              <a:ext cx="4496745" cy="12143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ts val="4560"/>
                </a:lnSpc>
              </a:pPr>
              <a:r>
                <a:rPr lang="en-US" altLang="ko-KR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&gt; </a:t>
              </a:r>
              <a:r>
                <a:rPr lang="ko-KR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문화예술관람 높은 자치구</a:t>
              </a:r>
              <a:endPara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  <a:p>
              <a:pPr algn="ctr">
                <a:lnSpc>
                  <a:spcPts val="4560"/>
                </a:lnSpc>
              </a:pPr>
              <a:r>
                <a:rPr lang="ko-KR" altLang="en-US" sz="2800" dirty="0">
                  <a:solidFill>
                    <a:srgbClr val="4A9EED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서대문구</a:t>
              </a:r>
              <a:r>
                <a:rPr lang="en-US" altLang="ko-KR" sz="2800" dirty="0">
                  <a:solidFill>
                    <a:srgbClr val="4A9EED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, </a:t>
              </a:r>
              <a:r>
                <a:rPr lang="ko-KR" altLang="en-US" sz="2800" dirty="0">
                  <a:solidFill>
                    <a:srgbClr val="4A9EED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은평구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EAD98E2-CFC8-4D14-871B-5725DC6C70AF}"/>
                </a:ext>
              </a:extLst>
            </p:cNvPr>
            <p:cNvSpPr txBox="1"/>
            <p:nvPr/>
          </p:nvSpPr>
          <p:spPr>
            <a:xfrm>
              <a:off x="12392604" y="6047755"/>
              <a:ext cx="4496745" cy="12143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ts val="4560"/>
                </a:lnSpc>
              </a:pPr>
              <a:r>
                <a:rPr lang="en-US" altLang="ko-KR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&gt; </a:t>
              </a:r>
              <a:r>
                <a:rPr lang="ko-KR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문화예술관람 낮은 자치구</a:t>
              </a:r>
              <a:endPara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  <a:p>
              <a:pPr algn="ctr">
                <a:lnSpc>
                  <a:spcPts val="4560"/>
                </a:lnSpc>
              </a:pPr>
              <a:r>
                <a:rPr lang="ko-KR" altLang="en-US" sz="2800" dirty="0">
                  <a:solidFill>
                    <a:srgbClr val="4A9EED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중구</a:t>
              </a:r>
              <a:r>
                <a:rPr lang="en-US" altLang="ko-KR" sz="2800" dirty="0">
                  <a:solidFill>
                    <a:srgbClr val="4A9EED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, </a:t>
              </a:r>
              <a:r>
                <a:rPr lang="ko-KR" altLang="en-US" sz="2800" dirty="0">
                  <a:solidFill>
                    <a:srgbClr val="4A9EED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용산구</a:t>
              </a: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DC6C9919-5912-4F01-8D74-57A6123B2E1C}"/>
              </a:ext>
            </a:extLst>
          </p:cNvPr>
          <p:cNvGrpSpPr/>
          <p:nvPr/>
        </p:nvGrpSpPr>
        <p:grpSpPr>
          <a:xfrm>
            <a:off x="697670" y="1425440"/>
            <a:ext cx="4160492" cy="746260"/>
            <a:chOff x="12286812" y="8124952"/>
            <a:chExt cx="3871513" cy="746260"/>
          </a:xfrm>
        </p:grpSpPr>
        <p:grpSp>
          <p:nvGrpSpPr>
            <p:cNvPr id="22" name="그룹 1011">
              <a:extLst>
                <a:ext uri="{FF2B5EF4-FFF2-40B4-BE49-F238E27FC236}">
                  <a16:creationId xmlns:a16="http://schemas.microsoft.com/office/drawing/2014/main" id="{3F32DFA3-543C-47B5-A5F3-AE4525FA1B03}"/>
                </a:ext>
              </a:extLst>
            </p:cNvPr>
            <p:cNvGrpSpPr/>
            <p:nvPr/>
          </p:nvGrpSpPr>
          <p:grpSpPr>
            <a:xfrm>
              <a:off x="12329754" y="8124952"/>
              <a:ext cx="3828571" cy="713143"/>
              <a:chOff x="12329754" y="8124952"/>
              <a:chExt cx="3828571" cy="713143"/>
            </a:xfrm>
          </p:grpSpPr>
          <p:pic>
            <p:nvPicPr>
              <p:cNvPr id="24" name="Object 43">
                <a:extLst>
                  <a:ext uri="{FF2B5EF4-FFF2-40B4-BE49-F238E27FC236}">
                    <a16:creationId xmlns:a16="http://schemas.microsoft.com/office/drawing/2014/main" id="{7DFEE94A-BF65-4954-B49B-4ACB6A158B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2329754" y="8124952"/>
                <a:ext cx="3828571" cy="713143"/>
              </a:xfrm>
              <a:prstGeom prst="rect">
                <a:avLst/>
              </a:prstGeom>
            </p:spPr>
          </p:pic>
        </p:grpSp>
        <p:sp>
          <p:nvSpPr>
            <p:cNvPr id="23" name="Object 46">
              <a:extLst>
                <a:ext uri="{FF2B5EF4-FFF2-40B4-BE49-F238E27FC236}">
                  <a16:creationId xmlns:a16="http://schemas.microsoft.com/office/drawing/2014/main" id="{4220B73C-E457-40E8-B278-7D3835CC736F}"/>
                </a:ext>
              </a:extLst>
            </p:cNvPr>
            <p:cNvSpPr txBox="1"/>
            <p:nvPr/>
          </p:nvSpPr>
          <p:spPr>
            <a:xfrm>
              <a:off x="12286812" y="8226338"/>
              <a:ext cx="3769335" cy="644874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/>
              <a:r>
                <a:rPr lang="en-US" sz="2800" dirty="0">
                  <a:solidFill>
                    <a:schemeClr val="bg1">
                      <a:lumMod val="9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04 </a:t>
              </a:r>
              <a:r>
                <a:rPr lang="ko-KR" altLang="en-US" sz="2800" dirty="0">
                  <a:solidFill>
                    <a:schemeClr val="bg1">
                      <a:lumMod val="9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문화예술관람</a:t>
              </a:r>
              <a:endParaRPr lang="en-US" sz="2800" dirty="0">
                <a:solidFill>
                  <a:schemeClr val="bg1">
                    <a:lumMod val="9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grpSp>
        <p:nvGrpSpPr>
          <p:cNvPr id="25" name="그룹 1002">
            <a:extLst>
              <a:ext uri="{FF2B5EF4-FFF2-40B4-BE49-F238E27FC236}">
                <a16:creationId xmlns:a16="http://schemas.microsoft.com/office/drawing/2014/main" id="{5C025C27-7741-404A-AC11-425B0B9FD7B6}"/>
              </a:ext>
            </a:extLst>
          </p:cNvPr>
          <p:cNvGrpSpPr/>
          <p:nvPr/>
        </p:nvGrpSpPr>
        <p:grpSpPr>
          <a:xfrm>
            <a:off x="4435162" y="1643381"/>
            <a:ext cx="2050055" cy="192810"/>
            <a:chOff x="11363561" y="7334988"/>
            <a:chExt cx="2050055" cy="192810"/>
          </a:xfrm>
        </p:grpSpPr>
        <p:pic>
          <p:nvPicPr>
            <p:cNvPr id="26" name="Object 5">
              <a:extLst>
                <a:ext uri="{FF2B5EF4-FFF2-40B4-BE49-F238E27FC236}">
                  <a16:creationId xmlns:a16="http://schemas.microsoft.com/office/drawing/2014/main" id="{02ECD8EB-AD10-4DC8-96F8-9C1A90D8225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21600000">
              <a:off x="11363561" y="7334988"/>
              <a:ext cx="2050055" cy="1928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317805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9E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C10B6906-0B84-4BA9-895F-8E8D5B4DA4A1}"/>
              </a:ext>
            </a:extLst>
          </p:cNvPr>
          <p:cNvSpPr/>
          <p:nvPr/>
        </p:nvSpPr>
        <p:spPr>
          <a:xfrm flipV="1">
            <a:off x="733267" y="1075725"/>
            <a:ext cx="16814850" cy="1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FF17013B-7D59-4108-8071-3C0FDDB9DB25}"/>
              </a:ext>
            </a:extLst>
          </p:cNvPr>
          <p:cNvSpPr/>
          <p:nvPr/>
        </p:nvSpPr>
        <p:spPr>
          <a:xfrm>
            <a:off x="728506" y="9334500"/>
            <a:ext cx="16815600" cy="1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Object 17">
            <a:extLst>
              <a:ext uri="{FF2B5EF4-FFF2-40B4-BE49-F238E27FC236}">
                <a16:creationId xmlns:a16="http://schemas.microsoft.com/office/drawing/2014/main" id="{F89DBBB8-B56A-4030-996A-E3188964172F}"/>
              </a:ext>
            </a:extLst>
          </p:cNvPr>
          <p:cNvSpPr txBox="1"/>
          <p:nvPr/>
        </p:nvSpPr>
        <p:spPr>
          <a:xfrm>
            <a:off x="609600" y="419100"/>
            <a:ext cx="47531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kern="0" spc="-100" dirty="0">
                <a:solidFill>
                  <a:schemeClr val="bg1">
                    <a:lumMod val="95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MODELING</a:t>
            </a:r>
            <a:endParaRPr lang="en-US" sz="3200" kern="0" spc="-100" dirty="0">
              <a:solidFill>
                <a:schemeClr val="bg1">
                  <a:lumMod val="95000"/>
                </a:schemeClr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CA411F-4815-4683-A1EC-F38E7CA88E95}"/>
              </a:ext>
            </a:extLst>
          </p:cNvPr>
          <p:cNvSpPr txBox="1"/>
          <p:nvPr/>
        </p:nvSpPr>
        <p:spPr>
          <a:xfrm>
            <a:off x="6174277" y="4543336"/>
            <a:ext cx="593944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200" kern="0" spc="-100" dirty="0">
                <a:ln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모델링 및 분석</a:t>
            </a:r>
            <a:endParaRPr lang="ko-KR" altLang="en-US" sz="3200" kern="0" spc="-100" dirty="0">
              <a:ln>
                <a:solidFill>
                  <a:schemeClr val="bg1">
                    <a:lumMod val="95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5AE363-A4B4-439B-A916-878F152C1D4F}"/>
              </a:ext>
            </a:extLst>
          </p:cNvPr>
          <p:cNvSpPr txBox="1"/>
          <p:nvPr/>
        </p:nvSpPr>
        <p:spPr>
          <a:xfrm>
            <a:off x="12329603" y="659368"/>
            <a:ext cx="52725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dirty="0">
                <a:solidFill>
                  <a:schemeClr val="bg1">
                    <a:lumMod val="95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중소규모 공연예술단체 활성화를 위한 키오스크 입지 선정</a:t>
            </a:r>
            <a:endParaRPr lang="ko-KR" altLang="en-US" dirty="0">
              <a:solidFill>
                <a:schemeClr val="bg1">
                  <a:lumMod val="95000"/>
                </a:schemeClr>
              </a:solidFill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622291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>
            <a:extLst>
              <a:ext uri="{FF2B5EF4-FFF2-40B4-BE49-F238E27FC236}">
                <a16:creationId xmlns:a16="http://schemas.microsoft.com/office/drawing/2014/main" id="{49D7C07A-AD47-4EAF-A05A-5059E4E944C1}"/>
              </a:ext>
            </a:extLst>
          </p:cNvPr>
          <p:cNvGrpSpPr/>
          <p:nvPr/>
        </p:nvGrpSpPr>
        <p:grpSpPr>
          <a:xfrm>
            <a:off x="697670" y="1425440"/>
            <a:ext cx="4160492" cy="746260"/>
            <a:chOff x="12286812" y="8124952"/>
            <a:chExt cx="3871513" cy="746260"/>
          </a:xfrm>
        </p:grpSpPr>
        <p:grpSp>
          <p:nvGrpSpPr>
            <p:cNvPr id="36" name="그룹 1011">
              <a:extLst>
                <a:ext uri="{FF2B5EF4-FFF2-40B4-BE49-F238E27FC236}">
                  <a16:creationId xmlns:a16="http://schemas.microsoft.com/office/drawing/2014/main" id="{9367E8F5-EF3C-49E2-B03C-8C3D5480424B}"/>
                </a:ext>
              </a:extLst>
            </p:cNvPr>
            <p:cNvGrpSpPr/>
            <p:nvPr/>
          </p:nvGrpSpPr>
          <p:grpSpPr>
            <a:xfrm>
              <a:off x="12329754" y="8124952"/>
              <a:ext cx="3828571" cy="713143"/>
              <a:chOff x="12329754" y="8124952"/>
              <a:chExt cx="3828571" cy="713143"/>
            </a:xfrm>
          </p:grpSpPr>
          <p:pic>
            <p:nvPicPr>
              <p:cNvPr id="38" name="Object 43">
                <a:extLst>
                  <a:ext uri="{FF2B5EF4-FFF2-40B4-BE49-F238E27FC236}">
                    <a16:creationId xmlns:a16="http://schemas.microsoft.com/office/drawing/2014/main" id="{BA9EDBAB-D966-4798-8EC5-1C692032BC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2329754" y="8124952"/>
                <a:ext cx="3828571" cy="713143"/>
              </a:xfrm>
              <a:prstGeom prst="rect">
                <a:avLst/>
              </a:prstGeom>
            </p:spPr>
          </p:pic>
        </p:grpSp>
        <p:sp>
          <p:nvSpPr>
            <p:cNvPr id="37" name="Object 46">
              <a:extLst>
                <a:ext uri="{FF2B5EF4-FFF2-40B4-BE49-F238E27FC236}">
                  <a16:creationId xmlns:a16="http://schemas.microsoft.com/office/drawing/2014/main" id="{B03C5F44-22E7-435D-95AE-0235E5537A4D}"/>
                </a:ext>
              </a:extLst>
            </p:cNvPr>
            <p:cNvSpPr txBox="1"/>
            <p:nvPr/>
          </p:nvSpPr>
          <p:spPr>
            <a:xfrm>
              <a:off x="12286812" y="8226338"/>
              <a:ext cx="3769335" cy="644874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/>
              <a:r>
                <a:rPr lang="en-US" sz="2800" dirty="0">
                  <a:solidFill>
                    <a:schemeClr val="bg1">
                      <a:lumMod val="9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</a:t>
              </a:r>
              <a:r>
                <a:rPr lang="ko-KR" altLang="en-US" sz="2800" dirty="0">
                  <a:solidFill>
                    <a:schemeClr val="bg1">
                      <a:lumMod val="9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상위 후보 선정 모델링</a:t>
              </a:r>
              <a:endParaRPr lang="en-US" sz="2800" dirty="0">
                <a:solidFill>
                  <a:schemeClr val="bg1">
                    <a:lumMod val="9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609600" y="419100"/>
            <a:ext cx="6629400" cy="5154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just"/>
            <a:r>
              <a:rPr lang="en-US" sz="2400" kern="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MODELING - </a:t>
            </a:r>
            <a:r>
              <a:rPr lang="ko-KR" altLang="en-US" sz="2400" kern="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키오스크 설치 상위 후보 선정</a:t>
            </a:r>
            <a:endParaRPr lang="en-US" sz="2400" kern="0" spc="-100" dirty="0">
              <a:solidFill>
                <a:schemeClr val="tx1">
                  <a:lumMod val="75000"/>
                  <a:lumOff val="25000"/>
                </a:schemeClr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10B6906-0B84-4BA9-895F-8E8D5B4DA4A1}"/>
              </a:ext>
            </a:extLst>
          </p:cNvPr>
          <p:cNvSpPr/>
          <p:nvPr/>
        </p:nvSpPr>
        <p:spPr>
          <a:xfrm flipV="1">
            <a:off x="733267" y="1075725"/>
            <a:ext cx="16814850" cy="18000"/>
          </a:xfrm>
          <a:prstGeom prst="rect">
            <a:avLst/>
          </a:prstGeom>
          <a:solidFill>
            <a:srgbClr val="D1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FF17013B-7D59-4108-8071-3C0FDDB9DB25}"/>
              </a:ext>
            </a:extLst>
          </p:cNvPr>
          <p:cNvSpPr/>
          <p:nvPr/>
        </p:nvSpPr>
        <p:spPr>
          <a:xfrm>
            <a:off x="736575" y="9334500"/>
            <a:ext cx="16815600" cy="18000"/>
          </a:xfrm>
          <a:prstGeom prst="rect">
            <a:avLst/>
          </a:prstGeom>
          <a:solidFill>
            <a:srgbClr val="D1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E6CBC3-3B3B-4233-971A-5642416D7F82}"/>
              </a:ext>
            </a:extLst>
          </p:cNvPr>
          <p:cNvSpPr txBox="1"/>
          <p:nvPr/>
        </p:nvSpPr>
        <p:spPr>
          <a:xfrm>
            <a:off x="12329603" y="659368"/>
            <a:ext cx="52725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중소규모 공연예술단체 활성화를 위한 키오스크 입지 선정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</p:txBody>
      </p:sp>
      <p:graphicFrame>
        <p:nvGraphicFramePr>
          <p:cNvPr id="10" name="표 10">
            <a:extLst>
              <a:ext uri="{FF2B5EF4-FFF2-40B4-BE49-F238E27FC236}">
                <a16:creationId xmlns:a16="http://schemas.microsoft.com/office/drawing/2014/main" id="{C248B937-AD25-47F9-8D38-DDBBE0C227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4582318"/>
              </p:ext>
            </p:extLst>
          </p:nvPr>
        </p:nvGraphicFramePr>
        <p:xfrm>
          <a:off x="697671" y="2552700"/>
          <a:ext cx="10122729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5232">
                  <a:extLst>
                    <a:ext uri="{9D8B030D-6E8A-4147-A177-3AD203B41FA5}">
                      <a16:colId xmlns:a16="http://schemas.microsoft.com/office/drawing/2014/main" val="572640753"/>
                    </a:ext>
                  </a:extLst>
                </a:gridCol>
                <a:gridCol w="1197755">
                  <a:extLst>
                    <a:ext uri="{9D8B030D-6E8A-4147-A177-3AD203B41FA5}">
                      <a16:colId xmlns:a16="http://schemas.microsoft.com/office/drawing/2014/main" val="3917159672"/>
                    </a:ext>
                  </a:extLst>
                </a:gridCol>
                <a:gridCol w="2037986">
                  <a:extLst>
                    <a:ext uri="{9D8B030D-6E8A-4147-A177-3AD203B41FA5}">
                      <a16:colId xmlns:a16="http://schemas.microsoft.com/office/drawing/2014/main" val="800245580"/>
                    </a:ext>
                  </a:extLst>
                </a:gridCol>
                <a:gridCol w="1546059">
                  <a:extLst>
                    <a:ext uri="{9D8B030D-6E8A-4147-A177-3AD203B41FA5}">
                      <a16:colId xmlns:a16="http://schemas.microsoft.com/office/drawing/2014/main" val="30146906"/>
                    </a:ext>
                  </a:extLst>
                </a:gridCol>
                <a:gridCol w="1616334">
                  <a:extLst>
                    <a:ext uri="{9D8B030D-6E8A-4147-A177-3AD203B41FA5}">
                      <a16:colId xmlns:a16="http://schemas.microsoft.com/office/drawing/2014/main" val="4031393017"/>
                    </a:ext>
                  </a:extLst>
                </a:gridCol>
                <a:gridCol w="2389363">
                  <a:extLst>
                    <a:ext uri="{9D8B030D-6E8A-4147-A177-3AD203B41FA5}">
                      <a16:colId xmlns:a16="http://schemas.microsoft.com/office/drawing/2014/main" val="20415922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n>
                            <a:solidFill>
                              <a:srgbClr val="E9EDF4"/>
                            </a:solidFill>
                          </a:ln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역사명</a:t>
                      </a:r>
                    </a:p>
                  </a:txBody>
                  <a:tcPr>
                    <a:lnR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A9EE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kern="1200" dirty="0">
                          <a:ln>
                            <a:solidFill>
                              <a:srgbClr val="E9EDF4"/>
                            </a:solidFill>
                          </a:ln>
                          <a:solidFill>
                            <a:schemeClr val="lt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자치구</a:t>
                      </a:r>
                    </a:p>
                  </a:txBody>
                  <a:tcPr>
                    <a:lnL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A9EE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kern="1200" dirty="0">
                          <a:ln>
                            <a:solidFill>
                              <a:srgbClr val="E9EDF4"/>
                            </a:solidFill>
                          </a:ln>
                          <a:solidFill>
                            <a:schemeClr val="lt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퇴근시간 하차인원</a:t>
                      </a:r>
                    </a:p>
                  </a:txBody>
                  <a:tcPr>
                    <a:lnL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A9EE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kern="1200" dirty="0">
                          <a:ln>
                            <a:solidFill>
                              <a:srgbClr val="E9EDF4"/>
                            </a:solidFill>
                          </a:ln>
                          <a:solidFill>
                            <a:schemeClr val="lt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신용판매금액</a:t>
                      </a:r>
                    </a:p>
                  </a:txBody>
                  <a:tcPr>
                    <a:lnL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A9EE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kern="1200" dirty="0">
                          <a:ln>
                            <a:solidFill>
                              <a:srgbClr val="E9EDF4"/>
                            </a:solidFill>
                          </a:ln>
                          <a:solidFill>
                            <a:schemeClr val="lt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문화예술관람</a:t>
                      </a:r>
                    </a:p>
                  </a:txBody>
                  <a:tcPr>
                    <a:lnL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A9EE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kern="1200" dirty="0">
                          <a:ln>
                            <a:solidFill>
                              <a:srgbClr val="E9EDF4"/>
                            </a:solidFill>
                          </a:ln>
                          <a:solidFill>
                            <a:schemeClr val="lt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공연장수 대비 예매건수</a:t>
                      </a:r>
                    </a:p>
                  </a:txBody>
                  <a:tcPr>
                    <a:lnL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A9E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1732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가락시장</a:t>
                      </a: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송파구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2601550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1801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4.8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6544.167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50379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가산디지털단지</a:t>
                      </a: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금천구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1986397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1092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7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2501.423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89844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강남</a:t>
                      </a: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강남구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8523024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2326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9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32536.28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73524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강남구청</a:t>
                      </a: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강남구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1074613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2326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9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49059.08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42884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강동</a:t>
                      </a: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강동구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3522083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1518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4.1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2966.129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59713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강동구청</a:t>
                      </a: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강동구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2071184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1518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4.1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10639.86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00535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강변</a:t>
                      </a: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광진구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6585359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1382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8.3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22995.98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1040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ko-KR" alt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+mn-cs"/>
                        </a:rPr>
                        <a:t>개롱</a:t>
                      </a: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ko-KR" altLang="en-US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+mn-cs"/>
                        </a:rPr>
                        <a:t>송파구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altLang="ko-KR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+mn-cs"/>
                        </a:rPr>
                        <a:t>1384945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altLang="ko-KR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+mn-cs"/>
                        </a:rPr>
                        <a:t>1801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altLang="ko-KR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+mn-cs"/>
                        </a:rPr>
                        <a:t>4.8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altLang="ko-K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+mn-cs"/>
                        </a:rPr>
                        <a:t>7281.5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8502142"/>
                  </a:ext>
                </a:extLst>
              </a:tr>
            </a:tbl>
          </a:graphicData>
        </a:graphic>
      </p:graphicFrame>
      <p:sp>
        <p:nvSpPr>
          <p:cNvPr id="53" name="TextBox 52">
            <a:extLst>
              <a:ext uri="{FF2B5EF4-FFF2-40B4-BE49-F238E27FC236}">
                <a16:creationId xmlns:a16="http://schemas.microsoft.com/office/drawing/2014/main" id="{72B04863-111E-4CA5-A1B7-B906241DC260}"/>
              </a:ext>
            </a:extLst>
          </p:cNvPr>
          <p:cNvSpPr txBox="1"/>
          <p:nvPr/>
        </p:nvSpPr>
        <p:spPr>
          <a:xfrm>
            <a:off x="11353800" y="3924300"/>
            <a:ext cx="6110968" cy="31324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"/>
            <a:r>
              <a:rPr lang="en-US" altLang="ko-KR" sz="24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1. </a:t>
            </a:r>
            <a:r>
              <a:rPr lang="ko-KR" altLang="en-US" sz="24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변수별로 점수를 나눌 기준 값 계산</a:t>
            </a:r>
            <a:endParaRPr lang="en-US" altLang="ko-KR" sz="2400" dirty="0">
              <a:solidFill>
                <a:srgbClr val="00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fontAlgn="b"/>
            <a:endParaRPr lang="en-US" altLang="ko-KR" sz="2400" dirty="0">
              <a:solidFill>
                <a:srgbClr val="00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ctr" fontAlgn="b"/>
            <a:endParaRPr lang="en-US" altLang="ko-KR" sz="2400" dirty="0">
              <a:solidFill>
                <a:srgbClr val="00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fontAlgn="b"/>
            <a:r>
              <a:rPr lang="en-US" altLang="ko-KR" sz="24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2. </a:t>
            </a:r>
            <a:r>
              <a:rPr lang="ko-KR" altLang="en-US" sz="24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변수별로 정해진 기준 값에 따라 점수 부여</a:t>
            </a:r>
            <a:endParaRPr lang="en-US" altLang="ko-KR" sz="2400" dirty="0">
              <a:solidFill>
                <a:srgbClr val="00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fontAlgn="b"/>
            <a:endParaRPr lang="en-US" altLang="ko-KR" sz="2400" dirty="0">
              <a:solidFill>
                <a:srgbClr val="00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ctr" fontAlgn="b"/>
            <a:endParaRPr lang="en-US" altLang="ko-KR" sz="2400" dirty="0">
              <a:solidFill>
                <a:srgbClr val="00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fontAlgn="b">
              <a:lnSpc>
                <a:spcPts val="3500"/>
              </a:lnSpc>
            </a:pPr>
            <a:r>
              <a:rPr lang="en-US" altLang="ko-KR" sz="24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3. </a:t>
            </a:r>
            <a:r>
              <a:rPr lang="ko-KR" altLang="en-US" sz="24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최종 점수가 높은 상위 지하철역을</a:t>
            </a:r>
            <a:r>
              <a:rPr lang="en-US" altLang="ko-KR" sz="24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</a:p>
          <a:p>
            <a:pPr fontAlgn="b">
              <a:lnSpc>
                <a:spcPts val="3500"/>
              </a:lnSpc>
            </a:pPr>
            <a:r>
              <a:rPr lang="ko-KR" altLang="en-US" sz="24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   키오스크 설치 후보로 선정</a:t>
            </a:r>
            <a:endParaRPr lang="en-US" altLang="ko-KR" sz="2000" dirty="0">
              <a:solidFill>
                <a:srgbClr val="00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graphicFrame>
        <p:nvGraphicFramePr>
          <p:cNvPr id="21" name="표 10">
            <a:extLst>
              <a:ext uri="{FF2B5EF4-FFF2-40B4-BE49-F238E27FC236}">
                <a16:creationId xmlns:a16="http://schemas.microsoft.com/office/drawing/2014/main" id="{D691510E-80D7-4FDD-B212-8AA44F626F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4406719"/>
              </p:ext>
            </p:extLst>
          </p:nvPr>
        </p:nvGraphicFramePr>
        <p:xfrm>
          <a:off x="697670" y="5875020"/>
          <a:ext cx="10122729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5232">
                  <a:extLst>
                    <a:ext uri="{9D8B030D-6E8A-4147-A177-3AD203B41FA5}">
                      <a16:colId xmlns:a16="http://schemas.microsoft.com/office/drawing/2014/main" val="572640753"/>
                    </a:ext>
                  </a:extLst>
                </a:gridCol>
                <a:gridCol w="1197755">
                  <a:extLst>
                    <a:ext uri="{9D8B030D-6E8A-4147-A177-3AD203B41FA5}">
                      <a16:colId xmlns:a16="http://schemas.microsoft.com/office/drawing/2014/main" val="3917159672"/>
                    </a:ext>
                  </a:extLst>
                </a:gridCol>
                <a:gridCol w="2037986">
                  <a:extLst>
                    <a:ext uri="{9D8B030D-6E8A-4147-A177-3AD203B41FA5}">
                      <a16:colId xmlns:a16="http://schemas.microsoft.com/office/drawing/2014/main" val="800245580"/>
                    </a:ext>
                  </a:extLst>
                </a:gridCol>
                <a:gridCol w="1546059">
                  <a:extLst>
                    <a:ext uri="{9D8B030D-6E8A-4147-A177-3AD203B41FA5}">
                      <a16:colId xmlns:a16="http://schemas.microsoft.com/office/drawing/2014/main" val="30146906"/>
                    </a:ext>
                  </a:extLst>
                </a:gridCol>
                <a:gridCol w="1616334">
                  <a:extLst>
                    <a:ext uri="{9D8B030D-6E8A-4147-A177-3AD203B41FA5}">
                      <a16:colId xmlns:a16="http://schemas.microsoft.com/office/drawing/2014/main" val="4031393017"/>
                    </a:ext>
                  </a:extLst>
                </a:gridCol>
                <a:gridCol w="2389363">
                  <a:extLst>
                    <a:ext uri="{9D8B030D-6E8A-4147-A177-3AD203B41FA5}">
                      <a16:colId xmlns:a16="http://schemas.microsoft.com/office/drawing/2014/main" val="20415922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2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+mn-cs"/>
                        </a:rPr>
                        <a:t>…</a:t>
                      </a:r>
                      <a:endParaRPr lang="ko-KR" altLang="en-US" sz="2000" b="0" i="0" u="none" strike="noStrike" kern="1200" dirty="0">
                        <a:solidFill>
                          <a:srgbClr val="000000"/>
                        </a:solidFill>
                        <a:effectLst/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+mn-cs"/>
                      </a:endParaRPr>
                    </a:p>
                  </a:txBody>
                  <a:tcPr marL="6350" marR="6350" marT="6350" marB="0" anchor="b">
                    <a:lnR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2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+mn-cs"/>
                        </a:rPr>
                        <a:t>…</a:t>
                      </a:r>
                      <a:endParaRPr lang="ko-KR" altLang="en-US" sz="2000" b="0" i="0" u="none" strike="noStrike" kern="1200" dirty="0">
                        <a:solidFill>
                          <a:srgbClr val="000000"/>
                        </a:solidFill>
                        <a:effectLst/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+mn-cs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2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+mn-cs"/>
                        </a:rPr>
                        <a:t>…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2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+mn-cs"/>
                        </a:rPr>
                        <a:t>…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2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+mn-cs"/>
                        </a:rPr>
                        <a:t>…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2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+mn-cs"/>
                        </a:rPr>
                        <a:t>…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50379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+mn-cs"/>
                        </a:rPr>
                        <a:t>혜화</a:t>
                      </a: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+mn-cs"/>
                        </a:rPr>
                        <a:t>종로구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+mn-cs"/>
                        </a:rPr>
                        <a:t>3371394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+mn-cs"/>
                        </a:rPr>
                        <a:t>1320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+mn-cs"/>
                        </a:rPr>
                        <a:t>4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+mn-cs"/>
                        </a:rPr>
                        <a:t>299432.2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89844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+mn-cs"/>
                        </a:rPr>
                        <a:t>홍대입구</a:t>
                      </a: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+mn-cs"/>
                        </a:rPr>
                        <a:t>마포구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+mn-cs"/>
                        </a:rPr>
                        <a:t>9185956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+mn-cs"/>
                        </a:rPr>
                        <a:t>1586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+mn-cs"/>
                        </a:rPr>
                        <a:t>6.3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+mn-cs"/>
                        </a:rPr>
                        <a:t>18941.53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73524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+mn-cs"/>
                        </a:rPr>
                        <a:t>홍제</a:t>
                      </a: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+mn-cs"/>
                        </a:rPr>
                        <a:t>서대문구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+mn-cs"/>
                        </a:rPr>
                        <a:t>3715896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+mn-cs"/>
                        </a:rPr>
                        <a:t>1273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+mn-cs"/>
                        </a:rPr>
                        <a:t>10.8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+mn-cs"/>
                        </a:rPr>
                        <a:t>579.562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42884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+mn-cs"/>
                        </a:rPr>
                        <a:t>화곡</a:t>
                      </a: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+mn-cs"/>
                        </a:rPr>
                        <a:t>강서구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+mn-cs"/>
                        </a:rPr>
                        <a:t>6908265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+mn-cs"/>
                        </a:rPr>
                        <a:t>1467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+mn-cs"/>
                        </a:rPr>
                        <a:t>5.3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+mn-cs"/>
                        </a:rPr>
                        <a:t>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59713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+mn-cs"/>
                        </a:rPr>
                        <a:t>화랑대</a:t>
                      </a: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+mn-cs"/>
                        </a:rPr>
                        <a:t>노원구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+mn-cs"/>
                        </a:rPr>
                        <a:t>2264901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+mn-cs"/>
                        </a:rPr>
                        <a:t>1456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+mn-cs"/>
                        </a:rPr>
                        <a:t>5.3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+mn-cs"/>
                        </a:rPr>
                        <a:t>4693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00535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+mn-cs"/>
                        </a:rPr>
                        <a:t>회현</a:t>
                      </a: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+mn-cs"/>
                        </a:rPr>
                        <a:t>중구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+mn-cs"/>
                        </a:rPr>
                        <a:t>811553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+mn-cs"/>
                        </a:rPr>
                        <a:t>1196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+mn-cs"/>
                        </a:rPr>
                        <a:t>1.6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+mn-cs"/>
                        </a:rPr>
                        <a:t>114347.6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1040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+mn-cs"/>
                        </a:rPr>
                        <a:t>효창공원앞</a:t>
                      </a: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+mn-cs"/>
                        </a:rPr>
                        <a:t>용산구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+mn-cs"/>
                        </a:rPr>
                        <a:t>1082067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+mn-cs"/>
                        </a:rPr>
                        <a:t>1620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+mn-cs"/>
                        </a:rPr>
                        <a:t>2.2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+mn-cs"/>
                        </a:rPr>
                        <a:t>25577.78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8502142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E2E2D7A2-DDD1-4FA3-9F07-82482769B62A}"/>
              </a:ext>
            </a:extLst>
          </p:cNvPr>
          <p:cNvSpPr txBox="1"/>
          <p:nvPr/>
        </p:nvSpPr>
        <p:spPr>
          <a:xfrm>
            <a:off x="6858000" y="1485900"/>
            <a:ext cx="47784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 </a:t>
            </a:r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get_score , get_grade </a:t>
            </a:r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함수</a:t>
            </a:r>
          </a:p>
        </p:txBody>
      </p:sp>
      <p:grpSp>
        <p:nvGrpSpPr>
          <p:cNvPr id="23" name="그룹 1002">
            <a:extLst>
              <a:ext uri="{FF2B5EF4-FFF2-40B4-BE49-F238E27FC236}">
                <a16:creationId xmlns:a16="http://schemas.microsoft.com/office/drawing/2014/main" id="{7DB6B36A-7D7B-40A5-9650-CBABE515F2C5}"/>
              </a:ext>
            </a:extLst>
          </p:cNvPr>
          <p:cNvGrpSpPr/>
          <p:nvPr/>
        </p:nvGrpSpPr>
        <p:grpSpPr>
          <a:xfrm>
            <a:off x="4807945" y="1674090"/>
            <a:ext cx="2050055" cy="192810"/>
            <a:chOff x="11363561" y="7334988"/>
            <a:chExt cx="2050055" cy="192810"/>
          </a:xfrm>
        </p:grpSpPr>
        <p:pic>
          <p:nvPicPr>
            <p:cNvPr id="24" name="Object 5">
              <a:extLst>
                <a:ext uri="{FF2B5EF4-FFF2-40B4-BE49-F238E27FC236}">
                  <a16:creationId xmlns:a16="http://schemas.microsoft.com/office/drawing/2014/main" id="{6B47EE11-7849-4D4A-B5C9-F6F11437DED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21600000">
              <a:off x="11363561" y="7334988"/>
              <a:ext cx="2050055" cy="1928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040473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>
            <a:extLst>
              <a:ext uri="{FF2B5EF4-FFF2-40B4-BE49-F238E27FC236}">
                <a16:creationId xmlns:a16="http://schemas.microsoft.com/office/drawing/2014/main" id="{49D7C07A-AD47-4EAF-A05A-5059E4E944C1}"/>
              </a:ext>
            </a:extLst>
          </p:cNvPr>
          <p:cNvGrpSpPr/>
          <p:nvPr/>
        </p:nvGrpSpPr>
        <p:grpSpPr>
          <a:xfrm>
            <a:off x="697670" y="1425440"/>
            <a:ext cx="4160492" cy="746260"/>
            <a:chOff x="12286812" y="8124952"/>
            <a:chExt cx="3871513" cy="746260"/>
          </a:xfrm>
        </p:grpSpPr>
        <p:grpSp>
          <p:nvGrpSpPr>
            <p:cNvPr id="36" name="그룹 1011">
              <a:extLst>
                <a:ext uri="{FF2B5EF4-FFF2-40B4-BE49-F238E27FC236}">
                  <a16:creationId xmlns:a16="http://schemas.microsoft.com/office/drawing/2014/main" id="{9367E8F5-EF3C-49E2-B03C-8C3D5480424B}"/>
                </a:ext>
              </a:extLst>
            </p:cNvPr>
            <p:cNvGrpSpPr/>
            <p:nvPr/>
          </p:nvGrpSpPr>
          <p:grpSpPr>
            <a:xfrm>
              <a:off x="12329754" y="8124952"/>
              <a:ext cx="3828571" cy="713143"/>
              <a:chOff x="12329754" y="8124952"/>
              <a:chExt cx="3828571" cy="713143"/>
            </a:xfrm>
          </p:grpSpPr>
          <p:pic>
            <p:nvPicPr>
              <p:cNvPr id="38" name="Object 43">
                <a:extLst>
                  <a:ext uri="{FF2B5EF4-FFF2-40B4-BE49-F238E27FC236}">
                    <a16:creationId xmlns:a16="http://schemas.microsoft.com/office/drawing/2014/main" id="{BA9EDBAB-D966-4798-8EC5-1C692032BC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2329754" y="8124952"/>
                <a:ext cx="3828571" cy="713143"/>
              </a:xfrm>
              <a:prstGeom prst="rect">
                <a:avLst/>
              </a:prstGeom>
            </p:spPr>
          </p:pic>
        </p:grpSp>
        <p:sp>
          <p:nvSpPr>
            <p:cNvPr id="37" name="Object 46">
              <a:extLst>
                <a:ext uri="{FF2B5EF4-FFF2-40B4-BE49-F238E27FC236}">
                  <a16:creationId xmlns:a16="http://schemas.microsoft.com/office/drawing/2014/main" id="{B03C5F44-22E7-435D-95AE-0235E5537A4D}"/>
                </a:ext>
              </a:extLst>
            </p:cNvPr>
            <p:cNvSpPr txBox="1"/>
            <p:nvPr/>
          </p:nvSpPr>
          <p:spPr>
            <a:xfrm>
              <a:off x="12286812" y="8226338"/>
              <a:ext cx="3769335" cy="644874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/>
              <a:r>
                <a:rPr lang="en-US" sz="2800" dirty="0">
                  <a:solidFill>
                    <a:schemeClr val="bg1">
                      <a:lumMod val="9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</a:t>
              </a:r>
              <a:r>
                <a:rPr lang="ko-KR" altLang="en-US" sz="2800" dirty="0">
                  <a:solidFill>
                    <a:schemeClr val="bg1">
                      <a:lumMod val="9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상위 후보 선정 모델링</a:t>
              </a:r>
              <a:endParaRPr lang="en-US" sz="2800" dirty="0">
                <a:solidFill>
                  <a:schemeClr val="bg1">
                    <a:lumMod val="9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609600" y="419100"/>
            <a:ext cx="6629400" cy="5154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just"/>
            <a:r>
              <a:rPr lang="en-US" sz="2400" kern="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MODELING - </a:t>
            </a:r>
            <a:r>
              <a:rPr lang="ko-KR" altLang="en-US" sz="2400" kern="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키오스크 설치 상위 후보 선정</a:t>
            </a:r>
            <a:endParaRPr lang="en-US" sz="2400" kern="0" spc="-100" dirty="0">
              <a:solidFill>
                <a:schemeClr val="tx1">
                  <a:lumMod val="75000"/>
                  <a:lumOff val="25000"/>
                </a:schemeClr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10B6906-0B84-4BA9-895F-8E8D5B4DA4A1}"/>
              </a:ext>
            </a:extLst>
          </p:cNvPr>
          <p:cNvSpPr/>
          <p:nvPr/>
        </p:nvSpPr>
        <p:spPr>
          <a:xfrm flipV="1">
            <a:off x="733267" y="1075725"/>
            <a:ext cx="16814850" cy="18000"/>
          </a:xfrm>
          <a:prstGeom prst="rect">
            <a:avLst/>
          </a:prstGeom>
          <a:solidFill>
            <a:srgbClr val="D1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FF17013B-7D59-4108-8071-3C0FDDB9DB25}"/>
              </a:ext>
            </a:extLst>
          </p:cNvPr>
          <p:cNvSpPr/>
          <p:nvPr/>
        </p:nvSpPr>
        <p:spPr>
          <a:xfrm>
            <a:off x="736575" y="9334500"/>
            <a:ext cx="16815600" cy="18000"/>
          </a:xfrm>
          <a:prstGeom prst="rect">
            <a:avLst/>
          </a:prstGeom>
          <a:solidFill>
            <a:srgbClr val="D1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E6CBC3-3B3B-4233-971A-5642416D7F82}"/>
              </a:ext>
            </a:extLst>
          </p:cNvPr>
          <p:cNvSpPr txBox="1"/>
          <p:nvPr/>
        </p:nvSpPr>
        <p:spPr>
          <a:xfrm>
            <a:off x="12329603" y="659368"/>
            <a:ext cx="52725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중소규모 공연예술단체 활성화를 위한 키오스크 입지 선정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</p:txBody>
      </p:sp>
      <p:grpSp>
        <p:nvGrpSpPr>
          <p:cNvPr id="54" name="그룹 1002">
            <a:extLst>
              <a:ext uri="{FF2B5EF4-FFF2-40B4-BE49-F238E27FC236}">
                <a16:creationId xmlns:a16="http://schemas.microsoft.com/office/drawing/2014/main" id="{7B9E4B52-BD0D-4645-B34B-B5189C2737C0}"/>
              </a:ext>
            </a:extLst>
          </p:cNvPr>
          <p:cNvGrpSpPr/>
          <p:nvPr/>
        </p:nvGrpSpPr>
        <p:grpSpPr>
          <a:xfrm>
            <a:off x="4807945" y="1674090"/>
            <a:ext cx="2050055" cy="192810"/>
            <a:chOff x="11363561" y="7334988"/>
            <a:chExt cx="2050055" cy="192810"/>
          </a:xfrm>
        </p:grpSpPr>
        <p:pic>
          <p:nvPicPr>
            <p:cNvPr id="55" name="Object 5">
              <a:extLst>
                <a:ext uri="{FF2B5EF4-FFF2-40B4-BE49-F238E27FC236}">
                  <a16:creationId xmlns:a16="http://schemas.microsoft.com/office/drawing/2014/main" id="{47FF5652-EB26-47BB-8C88-54B7F190319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21600000">
              <a:off x="11363561" y="7334988"/>
              <a:ext cx="2050055" cy="192810"/>
            </a:xfrm>
            <a:prstGeom prst="rect">
              <a:avLst/>
            </a:prstGeom>
          </p:spPr>
        </p:pic>
      </p:grp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8AB09AEC-06EA-4F78-AD95-5EF1BC290E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6800" y="2705099"/>
            <a:ext cx="7406674" cy="6143175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D4B3D377-B73B-475F-BEC8-4F25C525F8D2}"/>
              </a:ext>
            </a:extLst>
          </p:cNvPr>
          <p:cNvGrpSpPr/>
          <p:nvPr/>
        </p:nvGrpSpPr>
        <p:grpSpPr>
          <a:xfrm>
            <a:off x="9296400" y="2552700"/>
            <a:ext cx="7818968" cy="5496505"/>
            <a:chOff x="9978892" y="2952571"/>
            <a:chExt cx="7818968" cy="5496505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572EAE2-B94E-4B7C-AF6F-93188FEAE375}"/>
                </a:ext>
              </a:extLst>
            </p:cNvPr>
            <p:cNvSpPr txBox="1"/>
            <p:nvPr/>
          </p:nvSpPr>
          <p:spPr>
            <a:xfrm>
              <a:off x="10016439" y="2952571"/>
              <a:ext cx="6680290" cy="13082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b"/>
              <a:r>
                <a:rPr lang="en-US" altLang="ko-KR" sz="2400" dirty="0">
                  <a:solidFill>
                    <a:srgbClr val="000000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Def: </a:t>
              </a:r>
            </a:p>
            <a:p>
              <a:pPr fontAlgn="b">
                <a:lnSpc>
                  <a:spcPts val="3580"/>
                </a:lnSpc>
              </a:pPr>
              <a:r>
                <a:rPr lang="en-US" altLang="ko-KR" sz="2400" dirty="0">
                  <a:solidFill>
                    <a:srgbClr val="000000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	level</a:t>
              </a:r>
              <a:r>
                <a:rPr lang="ko-KR" altLang="en-US" sz="2400" dirty="0">
                  <a:solidFill>
                    <a:srgbClr val="000000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 안에 있는 원소를 기준으로 </a:t>
              </a:r>
              <a:endParaRPr lang="en-US" altLang="ko-KR" sz="24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  <a:p>
              <a:pPr fontAlgn="b">
                <a:lnSpc>
                  <a:spcPts val="3580"/>
                </a:lnSpc>
              </a:pPr>
              <a:r>
                <a:rPr lang="en-US" altLang="ko-KR" sz="2400" dirty="0">
                  <a:solidFill>
                    <a:srgbClr val="000000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	1~len(level)+1</a:t>
              </a:r>
              <a:r>
                <a:rPr lang="ko-KR" altLang="en-US" sz="2400" dirty="0">
                  <a:solidFill>
                    <a:srgbClr val="000000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까지</a:t>
              </a:r>
              <a:r>
                <a:rPr lang="en-US" altLang="ko-KR" sz="2400" dirty="0">
                  <a:solidFill>
                    <a:srgbClr val="000000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 </a:t>
              </a:r>
              <a:r>
                <a:rPr lang="ko-KR" altLang="en-US" sz="2400" dirty="0">
                  <a:solidFill>
                    <a:srgbClr val="000000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점수를 부여하는 함수</a:t>
              </a:r>
              <a:endParaRPr lang="ko-KR" altLang="en-US" sz="1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652901C-E6CE-421D-A58D-C868D598480B}"/>
                </a:ext>
              </a:extLst>
            </p:cNvPr>
            <p:cNvSpPr txBox="1"/>
            <p:nvPr/>
          </p:nvSpPr>
          <p:spPr>
            <a:xfrm>
              <a:off x="10016434" y="4381500"/>
              <a:ext cx="7781426" cy="23620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ts val="3580"/>
                </a:lnSpc>
              </a:pPr>
              <a:r>
                <a:rPr lang="en-US" altLang="ko-KR" sz="2400" dirty="0">
                  <a:solidFill>
                    <a:srgbClr val="000000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Params :</a:t>
              </a:r>
            </a:p>
            <a:p>
              <a:pPr>
                <a:lnSpc>
                  <a:spcPts val="3580"/>
                </a:lnSpc>
              </a:pPr>
              <a:r>
                <a:rPr lang="en-US" altLang="ko-KR" sz="2400" dirty="0">
                  <a:solidFill>
                    <a:srgbClr val="000000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	level = </a:t>
              </a:r>
              <a:r>
                <a:rPr lang="ko-KR" altLang="en-US" sz="2400" dirty="0">
                  <a:solidFill>
                    <a:srgbClr val="000000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튜플 </a:t>
              </a:r>
              <a:r>
                <a:rPr lang="en-US" altLang="ko-KR" sz="2400" dirty="0">
                  <a:solidFill>
                    <a:srgbClr val="000000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or</a:t>
              </a:r>
              <a:r>
                <a:rPr lang="ko-KR" altLang="en-US" sz="2400" dirty="0">
                  <a:solidFill>
                    <a:srgbClr val="000000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 리스트 타입의 숫자형 데이터</a:t>
              </a:r>
              <a:endParaRPr lang="en-US" altLang="ko-KR" sz="24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  <a:p>
              <a:pPr>
                <a:lnSpc>
                  <a:spcPts val="3580"/>
                </a:lnSpc>
              </a:pPr>
              <a:r>
                <a:rPr lang="en-US" altLang="ko-KR" sz="2400" dirty="0">
                  <a:solidFill>
                    <a:srgbClr val="000000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	</a:t>
              </a:r>
              <a:r>
                <a:rPr lang="ko-KR" altLang="en-US" sz="2400" dirty="0">
                  <a:solidFill>
                    <a:srgbClr val="000000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반드시 오름차순으로 정렬</a:t>
              </a:r>
              <a:endParaRPr lang="en-US" altLang="ko-KR" sz="24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  <a:p>
              <a:pPr>
                <a:lnSpc>
                  <a:spcPts val="3580"/>
                </a:lnSpc>
              </a:pPr>
              <a:r>
                <a:rPr lang="en-US" altLang="ko-KR" sz="2400" dirty="0">
                  <a:solidFill>
                    <a:srgbClr val="000000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	</a:t>
              </a:r>
              <a:r>
                <a:rPr lang="ko-KR" altLang="en-US" sz="2400" dirty="0">
                  <a:solidFill>
                    <a:srgbClr val="000000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예</a:t>
              </a:r>
              <a:r>
                <a:rPr lang="en-US" altLang="ko-KR" sz="2400" dirty="0">
                  <a:solidFill>
                    <a:srgbClr val="000000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) [1,2,3,4,5] O, [5,4,3,2,1] X, [1,3,2,10,4] X </a:t>
              </a:r>
            </a:p>
            <a:p>
              <a:pPr>
                <a:lnSpc>
                  <a:spcPts val="3580"/>
                </a:lnSpc>
              </a:pPr>
              <a:r>
                <a:rPr lang="en-US" altLang="ko-KR" sz="2400" dirty="0">
                  <a:solidFill>
                    <a:srgbClr val="000000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	data = </a:t>
              </a:r>
              <a:r>
                <a:rPr lang="ko-KR" altLang="en-US" sz="2400" dirty="0">
                  <a:solidFill>
                    <a:srgbClr val="000000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점수를 부여할 데이터</a:t>
              </a:r>
              <a:endParaRPr lang="ko-KR" altLang="en-US" sz="28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0B3ACBC-F919-467C-A0C1-985D52A0C1A5}"/>
                </a:ext>
              </a:extLst>
            </p:cNvPr>
            <p:cNvSpPr txBox="1"/>
            <p:nvPr/>
          </p:nvSpPr>
          <p:spPr>
            <a:xfrm>
              <a:off x="9978892" y="7048500"/>
              <a:ext cx="5946908" cy="140057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fontAlgn="b">
                <a:lnSpc>
                  <a:spcPts val="3580"/>
                </a:lnSpc>
              </a:pPr>
              <a:r>
                <a:rPr lang="en-US" altLang="ko-KR" sz="2400" dirty="0">
                  <a:solidFill>
                    <a:srgbClr val="000000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R</a:t>
              </a:r>
              <a:r>
                <a:rPr lang="ko-KR" altLang="en-US" sz="2400" dirty="0">
                  <a:solidFill>
                    <a:srgbClr val="000000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eturn :</a:t>
              </a:r>
              <a:endParaRPr lang="en-US" altLang="ko-KR" sz="24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  <a:p>
              <a:pPr fontAlgn="b">
                <a:lnSpc>
                  <a:spcPts val="3580"/>
                </a:lnSpc>
              </a:pPr>
              <a:r>
                <a:rPr lang="en-US" altLang="ko-KR" sz="2400" dirty="0">
                  <a:solidFill>
                    <a:srgbClr val="000000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	</a:t>
              </a:r>
              <a:r>
                <a:rPr lang="ko-KR" altLang="en-US" sz="2400" dirty="0">
                  <a:solidFill>
                    <a:srgbClr val="000000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점수를 담고 있는 리스트 반환</a:t>
              </a:r>
            </a:p>
            <a:p>
              <a:pPr fontAlgn="b">
                <a:lnSpc>
                  <a:spcPts val="3580"/>
                </a:lnSpc>
              </a:pPr>
              <a:r>
                <a:rPr lang="ko-KR" altLang="en-US" sz="2400" dirty="0">
                  <a:solidFill>
                    <a:srgbClr val="000000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 </a:t>
              </a:r>
              <a:endParaRPr lang="ko-KR" altLang="en-US" sz="28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CE4B476A-5693-4BC5-A935-109F42EE4B9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489"/>
          <a:stretch/>
        </p:blipFill>
        <p:spPr>
          <a:xfrm>
            <a:off x="9372600" y="7734300"/>
            <a:ext cx="5257800" cy="111397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97A05784-BEE4-45F4-9712-F9D103D183F9}"/>
              </a:ext>
            </a:extLst>
          </p:cNvPr>
          <p:cNvSpPr txBox="1"/>
          <p:nvPr/>
        </p:nvSpPr>
        <p:spPr>
          <a:xfrm>
            <a:off x="6858000" y="1485900"/>
            <a:ext cx="47784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 </a:t>
            </a:r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get_score , get_grade </a:t>
            </a:r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함수</a:t>
            </a:r>
          </a:p>
        </p:txBody>
      </p:sp>
    </p:spTree>
    <p:extLst>
      <p:ext uri="{BB962C8B-B14F-4D97-AF65-F5344CB8AC3E}">
        <p14:creationId xmlns:p14="http://schemas.microsoft.com/office/powerpoint/2010/main" val="42864187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>
            <a:extLst>
              <a:ext uri="{FF2B5EF4-FFF2-40B4-BE49-F238E27FC236}">
                <a16:creationId xmlns:a16="http://schemas.microsoft.com/office/drawing/2014/main" id="{49D7C07A-AD47-4EAF-A05A-5059E4E944C1}"/>
              </a:ext>
            </a:extLst>
          </p:cNvPr>
          <p:cNvGrpSpPr/>
          <p:nvPr/>
        </p:nvGrpSpPr>
        <p:grpSpPr>
          <a:xfrm>
            <a:off x="697670" y="1425440"/>
            <a:ext cx="4160492" cy="746260"/>
            <a:chOff x="12286812" y="8124952"/>
            <a:chExt cx="3871513" cy="746260"/>
          </a:xfrm>
        </p:grpSpPr>
        <p:grpSp>
          <p:nvGrpSpPr>
            <p:cNvPr id="36" name="그룹 1011">
              <a:extLst>
                <a:ext uri="{FF2B5EF4-FFF2-40B4-BE49-F238E27FC236}">
                  <a16:creationId xmlns:a16="http://schemas.microsoft.com/office/drawing/2014/main" id="{9367E8F5-EF3C-49E2-B03C-8C3D5480424B}"/>
                </a:ext>
              </a:extLst>
            </p:cNvPr>
            <p:cNvGrpSpPr/>
            <p:nvPr/>
          </p:nvGrpSpPr>
          <p:grpSpPr>
            <a:xfrm>
              <a:off x="12329754" y="8124952"/>
              <a:ext cx="3828571" cy="713143"/>
              <a:chOff x="12329754" y="8124952"/>
              <a:chExt cx="3828571" cy="713143"/>
            </a:xfrm>
          </p:grpSpPr>
          <p:pic>
            <p:nvPicPr>
              <p:cNvPr id="38" name="Object 43">
                <a:extLst>
                  <a:ext uri="{FF2B5EF4-FFF2-40B4-BE49-F238E27FC236}">
                    <a16:creationId xmlns:a16="http://schemas.microsoft.com/office/drawing/2014/main" id="{BA9EDBAB-D966-4798-8EC5-1C692032BC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2329754" y="8124952"/>
                <a:ext cx="3828571" cy="713143"/>
              </a:xfrm>
              <a:prstGeom prst="rect">
                <a:avLst/>
              </a:prstGeom>
            </p:spPr>
          </p:pic>
        </p:grpSp>
        <p:sp>
          <p:nvSpPr>
            <p:cNvPr id="37" name="Object 46">
              <a:extLst>
                <a:ext uri="{FF2B5EF4-FFF2-40B4-BE49-F238E27FC236}">
                  <a16:creationId xmlns:a16="http://schemas.microsoft.com/office/drawing/2014/main" id="{B03C5F44-22E7-435D-95AE-0235E5537A4D}"/>
                </a:ext>
              </a:extLst>
            </p:cNvPr>
            <p:cNvSpPr txBox="1"/>
            <p:nvPr/>
          </p:nvSpPr>
          <p:spPr>
            <a:xfrm>
              <a:off x="12286812" y="8226338"/>
              <a:ext cx="3769335" cy="644874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/>
              <a:r>
                <a:rPr lang="en-US" sz="2800" dirty="0">
                  <a:solidFill>
                    <a:schemeClr val="bg1">
                      <a:lumMod val="9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</a:t>
              </a:r>
              <a:r>
                <a:rPr lang="ko-KR" altLang="en-US" sz="2800" dirty="0">
                  <a:solidFill>
                    <a:schemeClr val="bg1">
                      <a:lumMod val="9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상위 후보 선정 모델링</a:t>
              </a:r>
              <a:endParaRPr lang="en-US" sz="2800" dirty="0">
                <a:solidFill>
                  <a:schemeClr val="bg1">
                    <a:lumMod val="9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609600" y="419100"/>
            <a:ext cx="6629400" cy="5154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just"/>
            <a:r>
              <a:rPr lang="en-US" sz="2400" kern="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MODELING - </a:t>
            </a:r>
            <a:r>
              <a:rPr lang="ko-KR" altLang="en-US" sz="2400" kern="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키오스크 설치 상위 후보 선정</a:t>
            </a:r>
            <a:endParaRPr lang="en-US" sz="2400" kern="0" spc="-100" dirty="0">
              <a:solidFill>
                <a:schemeClr val="tx1">
                  <a:lumMod val="75000"/>
                  <a:lumOff val="25000"/>
                </a:schemeClr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10B6906-0B84-4BA9-895F-8E8D5B4DA4A1}"/>
              </a:ext>
            </a:extLst>
          </p:cNvPr>
          <p:cNvSpPr/>
          <p:nvPr/>
        </p:nvSpPr>
        <p:spPr>
          <a:xfrm flipV="1">
            <a:off x="733267" y="1075725"/>
            <a:ext cx="16814850" cy="18000"/>
          </a:xfrm>
          <a:prstGeom prst="rect">
            <a:avLst/>
          </a:prstGeom>
          <a:solidFill>
            <a:srgbClr val="D1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FF17013B-7D59-4108-8071-3C0FDDB9DB25}"/>
              </a:ext>
            </a:extLst>
          </p:cNvPr>
          <p:cNvSpPr/>
          <p:nvPr/>
        </p:nvSpPr>
        <p:spPr>
          <a:xfrm>
            <a:off x="736575" y="9334500"/>
            <a:ext cx="16815600" cy="18000"/>
          </a:xfrm>
          <a:prstGeom prst="rect">
            <a:avLst/>
          </a:prstGeom>
          <a:solidFill>
            <a:srgbClr val="D1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E6CBC3-3B3B-4233-971A-5642416D7F82}"/>
              </a:ext>
            </a:extLst>
          </p:cNvPr>
          <p:cNvSpPr txBox="1"/>
          <p:nvPr/>
        </p:nvSpPr>
        <p:spPr>
          <a:xfrm>
            <a:off x="12329603" y="659368"/>
            <a:ext cx="52725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중소규모 공연예술단체 활성화를 위한 키오스크 입지 선정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</p:txBody>
      </p:sp>
      <p:grpSp>
        <p:nvGrpSpPr>
          <p:cNvPr id="54" name="그룹 1002">
            <a:extLst>
              <a:ext uri="{FF2B5EF4-FFF2-40B4-BE49-F238E27FC236}">
                <a16:creationId xmlns:a16="http://schemas.microsoft.com/office/drawing/2014/main" id="{7B9E4B52-BD0D-4645-B34B-B5189C2737C0}"/>
              </a:ext>
            </a:extLst>
          </p:cNvPr>
          <p:cNvGrpSpPr/>
          <p:nvPr/>
        </p:nvGrpSpPr>
        <p:grpSpPr>
          <a:xfrm>
            <a:off x="4807945" y="1674090"/>
            <a:ext cx="2050055" cy="192810"/>
            <a:chOff x="11363561" y="7334988"/>
            <a:chExt cx="2050055" cy="192810"/>
          </a:xfrm>
        </p:grpSpPr>
        <p:pic>
          <p:nvPicPr>
            <p:cNvPr id="55" name="Object 5">
              <a:extLst>
                <a:ext uri="{FF2B5EF4-FFF2-40B4-BE49-F238E27FC236}">
                  <a16:creationId xmlns:a16="http://schemas.microsoft.com/office/drawing/2014/main" id="{47FF5652-EB26-47BB-8C88-54B7F190319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21600000">
              <a:off x="11363561" y="7334988"/>
              <a:ext cx="2050055" cy="192810"/>
            </a:xfrm>
            <a:prstGeom prst="rect">
              <a:avLst/>
            </a:prstGeom>
          </p:spPr>
        </p:pic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CB030F18-329E-4D98-9E7B-956B9AE5F4EE}"/>
              </a:ext>
            </a:extLst>
          </p:cNvPr>
          <p:cNvGrpSpPr/>
          <p:nvPr/>
        </p:nvGrpSpPr>
        <p:grpSpPr>
          <a:xfrm>
            <a:off x="1160658" y="3274652"/>
            <a:ext cx="11259942" cy="5755048"/>
            <a:chOff x="836604" y="2706248"/>
            <a:chExt cx="11259942" cy="5755048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F9D8F04-7564-4574-8841-CFCE02608069}"/>
                </a:ext>
              </a:extLst>
            </p:cNvPr>
            <p:cNvSpPr txBox="1"/>
            <p:nvPr/>
          </p:nvSpPr>
          <p:spPr>
            <a:xfrm>
              <a:off x="898480" y="2706248"/>
              <a:ext cx="11198066" cy="3809959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r>
                <a:rPr lang="en-US" altLang="ko-KR" sz="2400" dirty="0">
                  <a:solidFill>
                    <a:srgbClr val="000000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Def:</a:t>
              </a:r>
            </a:p>
            <a:p>
              <a:pPr>
                <a:lnSpc>
                  <a:spcPts val="3580"/>
                </a:lnSpc>
              </a:pPr>
              <a:r>
                <a:rPr lang="en-US" altLang="ko-KR" sz="2400" dirty="0">
                  <a:solidFill>
                    <a:srgbClr val="000000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	</a:t>
              </a:r>
              <a:r>
                <a:rPr lang="ko-KR" altLang="en-US" sz="2400" dirty="0">
                  <a:solidFill>
                    <a:srgbClr val="000000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각 데이터에 대한 열의 변수 값이 주어지면</a:t>
              </a:r>
              <a:endParaRPr lang="en-US" altLang="ko-KR" sz="24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  <a:p>
              <a:pPr>
                <a:lnSpc>
                  <a:spcPts val="3580"/>
                </a:lnSpc>
              </a:pPr>
              <a:r>
                <a:rPr lang="en-US" altLang="ko-KR" sz="2400" dirty="0">
                  <a:solidFill>
                    <a:srgbClr val="000000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	</a:t>
              </a:r>
              <a:r>
                <a:rPr lang="ko-KR" altLang="en-US" sz="2400" dirty="0">
                  <a:solidFill>
                    <a:srgbClr val="000000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변수별로 점수를 계산하여 주어진 데이터 오른쪽에 추가</a:t>
              </a:r>
              <a:endParaRPr lang="en-US" altLang="ko-KR" sz="24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  <a:p>
              <a:r>
                <a:rPr lang="en-US" altLang="ko-KR" sz="2400" dirty="0">
                  <a:solidFill>
                    <a:srgbClr val="000000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    </a:t>
              </a:r>
            </a:p>
            <a:p>
              <a:r>
                <a:rPr lang="en-US" altLang="ko-KR" sz="2400" dirty="0">
                  <a:solidFill>
                    <a:srgbClr val="000000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Params :</a:t>
              </a:r>
            </a:p>
            <a:p>
              <a:pPr>
                <a:lnSpc>
                  <a:spcPts val="3580"/>
                </a:lnSpc>
              </a:pPr>
              <a:r>
                <a:rPr lang="en-US" altLang="ko-KR" sz="2400" dirty="0">
                  <a:solidFill>
                    <a:srgbClr val="000000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	df = pandas.DataFrame</a:t>
              </a:r>
            </a:p>
            <a:p>
              <a:pPr>
                <a:lnSpc>
                  <a:spcPts val="3580"/>
                </a:lnSpc>
              </a:pPr>
              <a:r>
                <a:rPr lang="en-US" altLang="ko-KR" sz="2400" dirty="0">
                  <a:solidFill>
                    <a:srgbClr val="000000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	num_class = </a:t>
              </a:r>
              <a:r>
                <a:rPr lang="ko-KR" altLang="en-US" sz="2400" dirty="0">
                  <a:solidFill>
                    <a:srgbClr val="000000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점수</a:t>
              </a:r>
              <a:r>
                <a:rPr lang="en-US" altLang="ko-KR" sz="2400" dirty="0">
                  <a:solidFill>
                    <a:srgbClr val="000000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 </a:t>
              </a:r>
              <a:r>
                <a:rPr lang="ko-KR" altLang="en-US" sz="2400" dirty="0">
                  <a:solidFill>
                    <a:srgbClr val="000000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개수</a:t>
              </a:r>
            </a:p>
            <a:p>
              <a:pPr>
                <a:lnSpc>
                  <a:spcPts val="3580"/>
                </a:lnSpc>
              </a:pPr>
              <a:r>
                <a:rPr lang="ko-KR" altLang="en-US" sz="2400" dirty="0">
                  <a:solidFill>
                    <a:srgbClr val="000000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          </a:t>
              </a:r>
              <a:r>
                <a:rPr lang="en-US" altLang="ko-KR" sz="2400" dirty="0">
                  <a:solidFill>
                    <a:srgbClr val="000000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tick_point = </a:t>
              </a:r>
              <a:r>
                <a:rPr lang="ko-KR" altLang="en-US" sz="2400" dirty="0">
                  <a:solidFill>
                    <a:srgbClr val="000000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변수별로 점수를 나눌 기준</a:t>
              </a:r>
              <a:endParaRPr lang="en-US" altLang="ko-KR" sz="24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  <a:p>
              <a:pPr>
                <a:lnSpc>
                  <a:spcPts val="3580"/>
                </a:lnSpc>
              </a:pPr>
              <a:r>
                <a:rPr lang="en-US" altLang="ko-KR" sz="2400" dirty="0">
                  <a:solidFill>
                    <a:srgbClr val="000000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	(</a:t>
              </a:r>
              <a:r>
                <a:rPr lang="ko-KR" altLang="en-US" sz="2400" dirty="0">
                  <a:solidFill>
                    <a:srgbClr val="000000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분위수</a:t>
              </a:r>
              <a:r>
                <a:rPr lang="en-US" altLang="ko-KR" sz="2400" dirty="0">
                  <a:solidFill>
                    <a:srgbClr val="000000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, </a:t>
              </a:r>
              <a:r>
                <a:rPr lang="ko-KR" altLang="en-US" sz="2400" dirty="0">
                  <a:solidFill>
                    <a:srgbClr val="000000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최대최소</a:t>
              </a:r>
              <a:r>
                <a:rPr lang="en-US" altLang="ko-KR" sz="2400" dirty="0">
                  <a:solidFill>
                    <a:srgbClr val="000000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, </a:t>
              </a:r>
              <a:r>
                <a:rPr lang="ko-KR" altLang="en-US" sz="2400" dirty="0">
                  <a:solidFill>
                    <a:srgbClr val="000000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리스트 직접 입력</a:t>
              </a:r>
              <a:r>
                <a:rPr lang="en-US" altLang="ko-KR" sz="2400" dirty="0">
                  <a:solidFill>
                    <a:srgbClr val="000000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)</a:t>
              </a:r>
            </a:p>
            <a:p>
              <a:pPr lvl="2">
                <a:lnSpc>
                  <a:spcPts val="3580"/>
                </a:lnSpc>
              </a:pPr>
              <a:r>
                <a:rPr lang="en-US" altLang="ko-KR" sz="2400" dirty="0">
                  <a:solidFill>
                    <a:srgbClr val="000000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col_map = </a:t>
              </a:r>
              <a:r>
                <a:rPr lang="ko-KR" altLang="en-US" sz="2400" dirty="0">
                  <a:solidFill>
                    <a:srgbClr val="000000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각 점수에 해당하는 칼럼명</a:t>
              </a:r>
            </a:p>
            <a:p>
              <a:pPr lvl="2"/>
              <a:endParaRPr lang="en-US" altLang="ko-KR" sz="24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  <a:p>
              <a:pPr lvl="2"/>
              <a:endParaRPr lang="en-US" altLang="ko-KR" sz="24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250FA6C-B78B-4EB3-A563-CA09E062F1A9}"/>
                </a:ext>
              </a:extLst>
            </p:cNvPr>
            <p:cNvSpPr txBox="1"/>
            <p:nvPr/>
          </p:nvSpPr>
          <p:spPr>
            <a:xfrm>
              <a:off x="836604" y="7353300"/>
              <a:ext cx="3887796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solidFill>
                    <a:srgbClr val="000000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Return:</a:t>
              </a:r>
            </a:p>
            <a:p>
              <a:r>
                <a:rPr lang="en-US" altLang="ko-KR" sz="2400" dirty="0">
                  <a:solidFill>
                    <a:srgbClr val="000000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	pandas.DataFrame</a:t>
              </a:r>
              <a:endParaRPr lang="ko-KR" altLang="en-US" sz="1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  <a:p>
              <a:endParaRPr lang="ko-KR" altLang="en-US" dirty="0"/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7ADA2BD0-507E-4966-8D72-1623847BCA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5400" y="2476500"/>
            <a:ext cx="7882612" cy="52260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C62811F-775E-4B43-850F-29AD13D6EF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10964" y="2151940"/>
            <a:ext cx="6334036" cy="329636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A861A3D-69E0-4E85-A9D3-82EB799A904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34732" y="5733194"/>
            <a:ext cx="6386468" cy="344890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ECB39D64-A85B-4BE6-9220-5B5D3BECBE91}"/>
              </a:ext>
            </a:extLst>
          </p:cNvPr>
          <p:cNvSpPr txBox="1"/>
          <p:nvPr/>
        </p:nvSpPr>
        <p:spPr>
          <a:xfrm>
            <a:off x="6858000" y="1485900"/>
            <a:ext cx="47784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 </a:t>
            </a:r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get_score , get_grade </a:t>
            </a:r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함수</a:t>
            </a:r>
          </a:p>
        </p:txBody>
      </p:sp>
    </p:spTree>
    <p:extLst>
      <p:ext uri="{BB962C8B-B14F-4D97-AF65-F5344CB8AC3E}">
        <p14:creationId xmlns:p14="http://schemas.microsoft.com/office/powerpoint/2010/main" val="6385415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>
            <a:extLst>
              <a:ext uri="{FF2B5EF4-FFF2-40B4-BE49-F238E27FC236}">
                <a16:creationId xmlns:a16="http://schemas.microsoft.com/office/drawing/2014/main" id="{49D7C07A-AD47-4EAF-A05A-5059E4E944C1}"/>
              </a:ext>
            </a:extLst>
          </p:cNvPr>
          <p:cNvGrpSpPr/>
          <p:nvPr/>
        </p:nvGrpSpPr>
        <p:grpSpPr>
          <a:xfrm>
            <a:off x="697670" y="1425440"/>
            <a:ext cx="4160492" cy="746260"/>
            <a:chOff x="12286812" y="8124952"/>
            <a:chExt cx="3871513" cy="746260"/>
          </a:xfrm>
        </p:grpSpPr>
        <p:grpSp>
          <p:nvGrpSpPr>
            <p:cNvPr id="36" name="그룹 1011">
              <a:extLst>
                <a:ext uri="{FF2B5EF4-FFF2-40B4-BE49-F238E27FC236}">
                  <a16:creationId xmlns:a16="http://schemas.microsoft.com/office/drawing/2014/main" id="{9367E8F5-EF3C-49E2-B03C-8C3D5480424B}"/>
                </a:ext>
              </a:extLst>
            </p:cNvPr>
            <p:cNvGrpSpPr/>
            <p:nvPr/>
          </p:nvGrpSpPr>
          <p:grpSpPr>
            <a:xfrm>
              <a:off x="12329754" y="8124952"/>
              <a:ext cx="3828571" cy="713143"/>
              <a:chOff x="12329754" y="8124952"/>
              <a:chExt cx="3828571" cy="713143"/>
            </a:xfrm>
          </p:grpSpPr>
          <p:pic>
            <p:nvPicPr>
              <p:cNvPr id="38" name="Object 43">
                <a:extLst>
                  <a:ext uri="{FF2B5EF4-FFF2-40B4-BE49-F238E27FC236}">
                    <a16:creationId xmlns:a16="http://schemas.microsoft.com/office/drawing/2014/main" id="{BA9EDBAB-D966-4798-8EC5-1C692032BC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2329754" y="8124952"/>
                <a:ext cx="3828571" cy="713143"/>
              </a:xfrm>
              <a:prstGeom prst="rect">
                <a:avLst/>
              </a:prstGeom>
            </p:spPr>
          </p:pic>
        </p:grpSp>
        <p:sp>
          <p:nvSpPr>
            <p:cNvPr id="37" name="Object 46">
              <a:extLst>
                <a:ext uri="{FF2B5EF4-FFF2-40B4-BE49-F238E27FC236}">
                  <a16:creationId xmlns:a16="http://schemas.microsoft.com/office/drawing/2014/main" id="{B03C5F44-22E7-435D-95AE-0235E5537A4D}"/>
                </a:ext>
              </a:extLst>
            </p:cNvPr>
            <p:cNvSpPr txBox="1"/>
            <p:nvPr/>
          </p:nvSpPr>
          <p:spPr>
            <a:xfrm>
              <a:off x="12286812" y="8226338"/>
              <a:ext cx="3769335" cy="644874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/>
              <a:r>
                <a:rPr lang="en-US" sz="2800" dirty="0">
                  <a:solidFill>
                    <a:schemeClr val="bg1">
                      <a:lumMod val="9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</a:t>
              </a:r>
              <a:r>
                <a:rPr lang="ko-KR" altLang="en-US" sz="2800" dirty="0">
                  <a:solidFill>
                    <a:schemeClr val="bg1">
                      <a:lumMod val="9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상위 후보 선정 모델링</a:t>
              </a:r>
              <a:endParaRPr lang="en-US" sz="2800" dirty="0">
                <a:solidFill>
                  <a:schemeClr val="bg1">
                    <a:lumMod val="9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609600" y="419100"/>
            <a:ext cx="6629400" cy="5154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just"/>
            <a:r>
              <a:rPr lang="en-US" sz="2400" kern="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MODELING - </a:t>
            </a:r>
            <a:r>
              <a:rPr lang="ko-KR" altLang="en-US" sz="2400" kern="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키오스크 설치 상위 후보 선정</a:t>
            </a:r>
            <a:endParaRPr lang="en-US" sz="2400" kern="0" spc="-100" dirty="0">
              <a:solidFill>
                <a:schemeClr val="tx1">
                  <a:lumMod val="75000"/>
                  <a:lumOff val="25000"/>
                </a:schemeClr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10B6906-0B84-4BA9-895F-8E8D5B4DA4A1}"/>
              </a:ext>
            </a:extLst>
          </p:cNvPr>
          <p:cNvSpPr/>
          <p:nvPr/>
        </p:nvSpPr>
        <p:spPr>
          <a:xfrm flipV="1">
            <a:off x="733267" y="1075725"/>
            <a:ext cx="16814850" cy="18000"/>
          </a:xfrm>
          <a:prstGeom prst="rect">
            <a:avLst/>
          </a:prstGeom>
          <a:solidFill>
            <a:srgbClr val="D1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FF17013B-7D59-4108-8071-3C0FDDB9DB25}"/>
              </a:ext>
            </a:extLst>
          </p:cNvPr>
          <p:cNvSpPr/>
          <p:nvPr/>
        </p:nvSpPr>
        <p:spPr>
          <a:xfrm>
            <a:off x="736575" y="9334500"/>
            <a:ext cx="16815600" cy="18000"/>
          </a:xfrm>
          <a:prstGeom prst="rect">
            <a:avLst/>
          </a:prstGeom>
          <a:solidFill>
            <a:srgbClr val="D1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E6CBC3-3B3B-4233-971A-5642416D7F82}"/>
              </a:ext>
            </a:extLst>
          </p:cNvPr>
          <p:cNvSpPr txBox="1"/>
          <p:nvPr/>
        </p:nvSpPr>
        <p:spPr>
          <a:xfrm>
            <a:off x="12329603" y="659368"/>
            <a:ext cx="52725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중소규모 공연예술단체 활성화를 위한 키오스크 입지 선정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B8046B1-455D-42A6-BD39-B57EDDE3C07A}"/>
              </a:ext>
            </a:extLst>
          </p:cNvPr>
          <p:cNvSpPr txBox="1"/>
          <p:nvPr/>
        </p:nvSpPr>
        <p:spPr>
          <a:xfrm>
            <a:off x="520898" y="4076700"/>
            <a:ext cx="8953733" cy="27532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ko-KR" sz="20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col_map={'score_1':'</a:t>
            </a:r>
            <a:r>
              <a:rPr lang="ko-KR" altLang="en-US" sz="20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퇴근시간 하차인원</a:t>
            </a:r>
            <a:r>
              <a:rPr lang="en-US" altLang="ko-KR" sz="20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','score_2':'</a:t>
            </a:r>
            <a:r>
              <a:rPr lang="ko-KR" altLang="en-US" sz="20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공연장수 대비 예매건수</a:t>
            </a:r>
            <a:r>
              <a:rPr lang="en-US" altLang="ko-KR" sz="20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’,</a:t>
            </a:r>
          </a:p>
          <a:p>
            <a:pPr>
              <a:lnSpc>
                <a:spcPts val="3000"/>
              </a:lnSpc>
            </a:pPr>
            <a:r>
              <a:rPr lang="en-US" altLang="ko-KR" sz="20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	     'score_3':'</a:t>
            </a:r>
            <a:r>
              <a:rPr lang="ko-KR" altLang="en-US" sz="20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신용판매금액</a:t>
            </a:r>
            <a:r>
              <a:rPr lang="en-US" altLang="ko-KR" sz="20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’, 'score_4':'</a:t>
            </a:r>
            <a:r>
              <a:rPr lang="ko-KR" altLang="en-US" sz="20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문화예술관람</a:t>
            </a:r>
            <a:r>
              <a:rPr lang="en-US" altLang="ko-KR" sz="20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'}</a:t>
            </a:r>
          </a:p>
          <a:p>
            <a:pPr>
              <a:lnSpc>
                <a:spcPts val="3000"/>
              </a:lnSpc>
            </a:pPr>
            <a:endParaRPr lang="en-US" altLang="ko-KR" sz="2000" dirty="0">
              <a:solidFill>
                <a:srgbClr val="00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>
              <a:lnSpc>
                <a:spcPts val="3000"/>
              </a:lnSpc>
            </a:pPr>
            <a:r>
              <a:rPr lang="en-US" altLang="ko-KR" sz="20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tick_point={'score_1':</a:t>
            </a:r>
            <a:r>
              <a:rPr lang="en-US" altLang="ko-KR" sz="2000" dirty="0">
                <a:solidFill>
                  <a:srgbClr val="4A9EED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'quantile’</a:t>
            </a:r>
            <a:r>
              <a:rPr lang="en-US" altLang="ko-KR" sz="20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'score_2':</a:t>
            </a:r>
            <a:r>
              <a:rPr lang="en-US" altLang="ko-KR" sz="2000" dirty="0">
                <a:solidFill>
                  <a:srgbClr val="4A9EED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'quantile’</a:t>
            </a:r>
            <a:r>
              <a:rPr lang="en-US" altLang="ko-KR" sz="20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</a:p>
          <a:p>
            <a:pPr>
              <a:lnSpc>
                <a:spcPts val="3000"/>
              </a:lnSpc>
            </a:pPr>
            <a:r>
              <a:rPr lang="en-US" altLang="ko-KR" sz="20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                  'score_3':</a:t>
            </a:r>
            <a:r>
              <a:rPr lang="en-US" altLang="ko-KR" sz="2000" dirty="0">
                <a:solidFill>
                  <a:srgbClr val="4A9EED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'quantile’</a:t>
            </a:r>
            <a:r>
              <a:rPr lang="en-US" altLang="ko-KR" sz="20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'score_4':</a:t>
            </a:r>
            <a:r>
              <a:rPr lang="en-US" altLang="ko-KR" sz="2000" dirty="0">
                <a:solidFill>
                  <a:srgbClr val="4A9EED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'quantile'</a:t>
            </a:r>
            <a:r>
              <a:rPr lang="en-US" altLang="ko-KR" sz="20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}</a:t>
            </a:r>
          </a:p>
          <a:p>
            <a:pPr>
              <a:lnSpc>
                <a:spcPts val="3000"/>
              </a:lnSpc>
            </a:pPr>
            <a:endParaRPr lang="en-US" altLang="ko-KR" sz="2000" dirty="0">
              <a:solidFill>
                <a:srgbClr val="00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>
              <a:lnSpc>
                <a:spcPts val="3000"/>
              </a:lnSpc>
            </a:pPr>
            <a:r>
              <a:rPr lang="en-US" altLang="ko-KR" sz="20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num_class= {'score_1’:</a:t>
            </a:r>
            <a:r>
              <a:rPr lang="en-US" altLang="ko-KR" sz="2000" dirty="0">
                <a:solidFill>
                  <a:srgbClr val="4A9EED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5</a:t>
            </a:r>
            <a:r>
              <a:rPr lang="en-US" altLang="ko-KR" sz="20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'score_2’:</a:t>
            </a:r>
            <a:r>
              <a:rPr lang="en-US" altLang="ko-KR" sz="2000" dirty="0">
                <a:solidFill>
                  <a:srgbClr val="4A9EED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5</a:t>
            </a:r>
            <a:r>
              <a:rPr lang="en-US" altLang="ko-KR" sz="20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'score_3’:</a:t>
            </a:r>
            <a:r>
              <a:rPr lang="en-US" altLang="ko-KR" sz="2000" dirty="0">
                <a:solidFill>
                  <a:srgbClr val="4A9EED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3</a:t>
            </a:r>
            <a:r>
              <a:rPr lang="en-US" altLang="ko-KR" sz="20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'score_4':</a:t>
            </a:r>
            <a:r>
              <a:rPr lang="en-US" altLang="ko-KR" sz="2000" dirty="0">
                <a:solidFill>
                  <a:srgbClr val="4A9EED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3</a:t>
            </a:r>
            <a:r>
              <a:rPr lang="en-US" altLang="ko-KR" sz="20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}</a:t>
            </a:r>
            <a:endParaRPr lang="ko-KR" altLang="en-US" sz="2200" dirty="0">
              <a:solidFill>
                <a:srgbClr val="00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18" name="그림 17" descr="테이블이(가) 표시된 사진&#10;&#10;자동 생성된 설명">
            <a:extLst>
              <a:ext uri="{FF2B5EF4-FFF2-40B4-BE49-F238E27FC236}">
                <a16:creationId xmlns:a16="http://schemas.microsoft.com/office/drawing/2014/main" id="{AEC25B7D-69D5-4047-BC3C-320E9542D0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74631" y="2599784"/>
            <a:ext cx="8073486" cy="6144052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DA1A4AB5-B48B-489A-B14F-5F387A66E0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4478" y="2781300"/>
            <a:ext cx="8196307" cy="699432"/>
          </a:xfrm>
          <a:prstGeom prst="rect">
            <a:avLst/>
          </a:prstGeom>
        </p:spPr>
      </p:pic>
      <p:grpSp>
        <p:nvGrpSpPr>
          <p:cNvPr id="34" name="그룹 1002">
            <a:extLst>
              <a:ext uri="{FF2B5EF4-FFF2-40B4-BE49-F238E27FC236}">
                <a16:creationId xmlns:a16="http://schemas.microsoft.com/office/drawing/2014/main" id="{011A3D77-1FBE-4A72-A938-CA777AEB1019}"/>
              </a:ext>
            </a:extLst>
          </p:cNvPr>
          <p:cNvGrpSpPr/>
          <p:nvPr/>
        </p:nvGrpSpPr>
        <p:grpSpPr>
          <a:xfrm>
            <a:off x="4807945" y="1674090"/>
            <a:ext cx="2050055" cy="192810"/>
            <a:chOff x="11363561" y="7334988"/>
            <a:chExt cx="2050055" cy="192810"/>
          </a:xfrm>
        </p:grpSpPr>
        <p:pic>
          <p:nvPicPr>
            <p:cNvPr id="39" name="Object 5">
              <a:extLst>
                <a:ext uri="{FF2B5EF4-FFF2-40B4-BE49-F238E27FC236}">
                  <a16:creationId xmlns:a16="http://schemas.microsoft.com/office/drawing/2014/main" id="{4E0C421F-2E56-42BA-8E04-D34422C7111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21600000">
              <a:off x="11363561" y="7334988"/>
              <a:ext cx="2050055" cy="192810"/>
            </a:xfrm>
            <a:prstGeom prst="rect">
              <a:avLst/>
            </a:prstGeom>
          </p:spPr>
        </p:pic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25B43B66-3949-4E33-B776-3A658CA07621}"/>
              </a:ext>
            </a:extLst>
          </p:cNvPr>
          <p:cNvSpPr txBox="1"/>
          <p:nvPr/>
        </p:nvSpPr>
        <p:spPr>
          <a:xfrm>
            <a:off x="6858000" y="1485900"/>
            <a:ext cx="47784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 </a:t>
            </a:r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get_score , get_grade </a:t>
            </a:r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함수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FC3C82-66C3-4BE8-8A03-2B933200A58F}"/>
              </a:ext>
            </a:extLst>
          </p:cNvPr>
          <p:cNvSpPr txBox="1"/>
          <p:nvPr/>
        </p:nvSpPr>
        <p:spPr>
          <a:xfrm>
            <a:off x="10044750" y="2628900"/>
            <a:ext cx="7503367" cy="40011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ko-KR" altLang="en-US" sz="2000" kern="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퇴근시간 하차인원     공연장수 대비 예매건수       신용판매금액       문화예술관람</a:t>
            </a:r>
            <a:endParaRPr lang="ko-KR" altLang="en-US" sz="2400" kern="0" spc="-100" dirty="0">
              <a:solidFill>
                <a:schemeClr val="tx1">
                  <a:lumMod val="75000"/>
                  <a:lumOff val="2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20" name="Object 26">
            <a:extLst>
              <a:ext uri="{FF2B5EF4-FFF2-40B4-BE49-F238E27FC236}">
                <a16:creationId xmlns:a16="http://schemas.microsoft.com/office/drawing/2014/main" id="{33741ED2-EA85-49D9-A2F7-15A5305EAC8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10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5400000">
            <a:off x="4028021" y="7538305"/>
            <a:ext cx="900000" cy="1375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A8F7D71-83C7-411C-8762-A45FDA6D9A88}"/>
              </a:ext>
            </a:extLst>
          </p:cNvPr>
          <p:cNvSpPr txBox="1"/>
          <p:nvPr/>
        </p:nvSpPr>
        <p:spPr>
          <a:xfrm>
            <a:off x="1838047" y="8415635"/>
            <a:ext cx="52485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kern="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변수별로 정해진 기준에 따라 점수 부여  </a:t>
            </a:r>
          </a:p>
        </p:txBody>
      </p:sp>
    </p:spTree>
    <p:extLst>
      <p:ext uri="{BB962C8B-B14F-4D97-AF65-F5344CB8AC3E}">
        <p14:creationId xmlns:p14="http://schemas.microsoft.com/office/powerpoint/2010/main" val="17655414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>
            <a:extLst>
              <a:ext uri="{FF2B5EF4-FFF2-40B4-BE49-F238E27FC236}">
                <a16:creationId xmlns:a16="http://schemas.microsoft.com/office/drawing/2014/main" id="{49D7C07A-AD47-4EAF-A05A-5059E4E944C1}"/>
              </a:ext>
            </a:extLst>
          </p:cNvPr>
          <p:cNvGrpSpPr/>
          <p:nvPr/>
        </p:nvGrpSpPr>
        <p:grpSpPr>
          <a:xfrm>
            <a:off x="697670" y="1425440"/>
            <a:ext cx="4160492" cy="746260"/>
            <a:chOff x="12286812" y="8124952"/>
            <a:chExt cx="3871513" cy="746260"/>
          </a:xfrm>
        </p:grpSpPr>
        <p:grpSp>
          <p:nvGrpSpPr>
            <p:cNvPr id="36" name="그룹 1011">
              <a:extLst>
                <a:ext uri="{FF2B5EF4-FFF2-40B4-BE49-F238E27FC236}">
                  <a16:creationId xmlns:a16="http://schemas.microsoft.com/office/drawing/2014/main" id="{9367E8F5-EF3C-49E2-B03C-8C3D5480424B}"/>
                </a:ext>
              </a:extLst>
            </p:cNvPr>
            <p:cNvGrpSpPr/>
            <p:nvPr/>
          </p:nvGrpSpPr>
          <p:grpSpPr>
            <a:xfrm>
              <a:off x="12329754" y="8124952"/>
              <a:ext cx="3828571" cy="713143"/>
              <a:chOff x="12329754" y="8124952"/>
              <a:chExt cx="3828571" cy="713143"/>
            </a:xfrm>
          </p:grpSpPr>
          <p:pic>
            <p:nvPicPr>
              <p:cNvPr id="38" name="Object 43">
                <a:extLst>
                  <a:ext uri="{FF2B5EF4-FFF2-40B4-BE49-F238E27FC236}">
                    <a16:creationId xmlns:a16="http://schemas.microsoft.com/office/drawing/2014/main" id="{BA9EDBAB-D966-4798-8EC5-1C692032BC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2329754" y="8124952"/>
                <a:ext cx="3828571" cy="713143"/>
              </a:xfrm>
              <a:prstGeom prst="rect">
                <a:avLst/>
              </a:prstGeom>
            </p:spPr>
          </p:pic>
        </p:grpSp>
        <p:sp>
          <p:nvSpPr>
            <p:cNvPr id="37" name="Object 46">
              <a:extLst>
                <a:ext uri="{FF2B5EF4-FFF2-40B4-BE49-F238E27FC236}">
                  <a16:creationId xmlns:a16="http://schemas.microsoft.com/office/drawing/2014/main" id="{B03C5F44-22E7-435D-95AE-0235E5537A4D}"/>
                </a:ext>
              </a:extLst>
            </p:cNvPr>
            <p:cNvSpPr txBox="1"/>
            <p:nvPr/>
          </p:nvSpPr>
          <p:spPr>
            <a:xfrm>
              <a:off x="12286812" y="8226338"/>
              <a:ext cx="3769335" cy="644874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/>
              <a:r>
                <a:rPr lang="en-US" sz="2800" dirty="0">
                  <a:solidFill>
                    <a:schemeClr val="bg1">
                      <a:lumMod val="9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</a:t>
              </a:r>
              <a:r>
                <a:rPr lang="ko-KR" altLang="en-US" sz="2800" dirty="0">
                  <a:solidFill>
                    <a:schemeClr val="bg1">
                      <a:lumMod val="9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상위 후보 선정 모델링</a:t>
              </a:r>
              <a:endParaRPr lang="en-US" sz="2800" dirty="0">
                <a:solidFill>
                  <a:schemeClr val="bg1">
                    <a:lumMod val="9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609600" y="419100"/>
            <a:ext cx="6629400" cy="5154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just"/>
            <a:r>
              <a:rPr lang="en-US" sz="2400" kern="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MODELING - </a:t>
            </a:r>
            <a:r>
              <a:rPr lang="ko-KR" altLang="en-US" sz="2400" kern="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키오스크 설치 상위 후보 선정</a:t>
            </a:r>
            <a:endParaRPr lang="en-US" sz="2400" kern="0" spc="-100" dirty="0">
              <a:solidFill>
                <a:schemeClr val="tx1">
                  <a:lumMod val="75000"/>
                  <a:lumOff val="25000"/>
                </a:schemeClr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10B6906-0B84-4BA9-895F-8E8D5B4DA4A1}"/>
              </a:ext>
            </a:extLst>
          </p:cNvPr>
          <p:cNvSpPr/>
          <p:nvPr/>
        </p:nvSpPr>
        <p:spPr>
          <a:xfrm flipV="1">
            <a:off x="733267" y="1075725"/>
            <a:ext cx="16814850" cy="18000"/>
          </a:xfrm>
          <a:prstGeom prst="rect">
            <a:avLst/>
          </a:prstGeom>
          <a:solidFill>
            <a:srgbClr val="D1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FF17013B-7D59-4108-8071-3C0FDDB9DB25}"/>
              </a:ext>
            </a:extLst>
          </p:cNvPr>
          <p:cNvSpPr/>
          <p:nvPr/>
        </p:nvSpPr>
        <p:spPr>
          <a:xfrm>
            <a:off x="736575" y="9334500"/>
            <a:ext cx="16815600" cy="18000"/>
          </a:xfrm>
          <a:prstGeom prst="rect">
            <a:avLst/>
          </a:prstGeom>
          <a:solidFill>
            <a:srgbClr val="D1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E6CBC3-3B3B-4233-971A-5642416D7F82}"/>
              </a:ext>
            </a:extLst>
          </p:cNvPr>
          <p:cNvSpPr txBox="1"/>
          <p:nvPr/>
        </p:nvSpPr>
        <p:spPr>
          <a:xfrm>
            <a:off x="12329603" y="659368"/>
            <a:ext cx="52725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중소규모 공연예술단체 활성화를 위한 키오스크 입지 선정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</p:txBody>
      </p:sp>
      <p:grpSp>
        <p:nvGrpSpPr>
          <p:cNvPr id="34" name="그룹 1002">
            <a:extLst>
              <a:ext uri="{FF2B5EF4-FFF2-40B4-BE49-F238E27FC236}">
                <a16:creationId xmlns:a16="http://schemas.microsoft.com/office/drawing/2014/main" id="{011A3D77-1FBE-4A72-A938-CA777AEB1019}"/>
              </a:ext>
            </a:extLst>
          </p:cNvPr>
          <p:cNvGrpSpPr/>
          <p:nvPr/>
        </p:nvGrpSpPr>
        <p:grpSpPr>
          <a:xfrm>
            <a:off x="4807945" y="1674090"/>
            <a:ext cx="2050055" cy="192810"/>
            <a:chOff x="11363561" y="7334988"/>
            <a:chExt cx="2050055" cy="192810"/>
          </a:xfrm>
        </p:grpSpPr>
        <p:pic>
          <p:nvPicPr>
            <p:cNvPr id="39" name="Object 5">
              <a:extLst>
                <a:ext uri="{FF2B5EF4-FFF2-40B4-BE49-F238E27FC236}">
                  <a16:creationId xmlns:a16="http://schemas.microsoft.com/office/drawing/2014/main" id="{4E0C421F-2E56-42BA-8E04-D34422C7111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21600000">
              <a:off x="11363561" y="7334988"/>
              <a:ext cx="2050055" cy="192810"/>
            </a:xfrm>
            <a:prstGeom prst="rect">
              <a:avLst/>
            </a:prstGeom>
          </p:spPr>
        </p:pic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25B43B66-3949-4E33-B776-3A658CA07621}"/>
              </a:ext>
            </a:extLst>
          </p:cNvPr>
          <p:cNvSpPr txBox="1"/>
          <p:nvPr/>
        </p:nvSpPr>
        <p:spPr>
          <a:xfrm>
            <a:off x="6858000" y="1485900"/>
            <a:ext cx="47784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 </a:t>
            </a:r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get_score , get_grade </a:t>
            </a:r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함수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7E8B599-E82C-4AD6-8FA7-3D6AABAE2AC6}"/>
              </a:ext>
            </a:extLst>
          </p:cNvPr>
          <p:cNvSpPr txBox="1"/>
          <p:nvPr/>
        </p:nvSpPr>
        <p:spPr>
          <a:xfrm>
            <a:off x="743817" y="3428063"/>
            <a:ext cx="9273693" cy="33458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2800" kern="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인구점수 </a:t>
            </a:r>
            <a:r>
              <a:rPr lang="en-US" altLang="ko-KR" sz="2800" kern="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= </a:t>
            </a:r>
            <a:r>
              <a:rPr lang="ko-KR" altLang="ko-KR" sz="2800" kern="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지하철 하차인원 점수</a:t>
            </a:r>
            <a:r>
              <a:rPr lang="en-US" altLang="ko-KR" sz="2800" kern="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+ </a:t>
            </a:r>
            <a:r>
              <a:rPr lang="ko-KR" altLang="ko-KR" sz="2800" kern="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신용판매금액 점수</a:t>
            </a:r>
            <a:endParaRPr lang="en-US" altLang="ko-KR" sz="2800" kern="0" spc="-100" dirty="0">
              <a:solidFill>
                <a:schemeClr val="tx1">
                  <a:lumMod val="75000"/>
                  <a:lumOff val="2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endParaRPr lang="ko-KR" altLang="ko-KR" sz="2800" kern="0" spc="-100" dirty="0">
              <a:solidFill>
                <a:schemeClr val="tx1">
                  <a:lumMod val="75000"/>
                  <a:lumOff val="2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2800" kern="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문화점수 </a:t>
            </a:r>
            <a:r>
              <a:rPr lang="en-US" altLang="ko-KR" sz="2800" kern="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= </a:t>
            </a:r>
            <a:r>
              <a:rPr lang="ko-KR" altLang="en-US" sz="2800" kern="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공연장수 대비</a:t>
            </a:r>
            <a:r>
              <a:rPr lang="ko-KR" altLang="ko-KR" sz="2800" kern="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예매건수 점수 </a:t>
            </a:r>
            <a:r>
              <a:rPr lang="en-US" altLang="ko-KR" sz="2800" kern="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+ </a:t>
            </a:r>
            <a:r>
              <a:rPr lang="ko-KR" altLang="ko-KR" sz="2800" kern="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문화예술관람 점수</a:t>
            </a:r>
            <a:endParaRPr lang="en-US" altLang="ko-KR" sz="2800" kern="0" spc="-100" dirty="0">
              <a:solidFill>
                <a:schemeClr val="tx1">
                  <a:lumMod val="75000"/>
                  <a:lumOff val="2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endParaRPr lang="ko-KR" altLang="ko-KR" sz="2800" kern="0" spc="-100" dirty="0">
              <a:solidFill>
                <a:schemeClr val="tx1">
                  <a:lumMod val="75000"/>
                  <a:lumOff val="2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2800" kern="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최종점수 </a:t>
            </a:r>
            <a:r>
              <a:rPr lang="en-US" altLang="ko-KR" sz="2800" kern="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= (</a:t>
            </a:r>
            <a:r>
              <a:rPr lang="ko-KR" altLang="ko-KR" sz="2800" kern="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인구점수 </a:t>
            </a:r>
            <a:r>
              <a:rPr lang="en-US" altLang="ko-KR" sz="2800" kern="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+ </a:t>
            </a:r>
            <a:r>
              <a:rPr lang="ko-KR" altLang="ko-KR" sz="2800" kern="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문화점수</a:t>
            </a:r>
            <a:r>
              <a:rPr lang="en-US" altLang="ko-KR" sz="2800" kern="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)/2   </a:t>
            </a:r>
            <a:r>
              <a:rPr lang="en-US" altLang="ko-KR" sz="2400" kern="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** </a:t>
            </a:r>
            <a:r>
              <a:rPr lang="ko-KR" altLang="en-US" sz="2400" kern="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총 </a:t>
            </a:r>
            <a:r>
              <a:rPr lang="en-US" altLang="ko-KR" sz="2400" kern="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8</a:t>
            </a:r>
            <a:r>
              <a:rPr lang="ko-KR" altLang="en-US" sz="2400" kern="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점 만점</a:t>
            </a:r>
            <a:endParaRPr lang="en-US" altLang="ko-KR" sz="2800" kern="0" spc="-100" dirty="0">
              <a:solidFill>
                <a:schemeClr val="tx1">
                  <a:lumMod val="75000"/>
                  <a:lumOff val="2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endParaRPr lang="en-US" altLang="ko-KR" sz="2800" kern="0" spc="-100" dirty="0">
              <a:solidFill>
                <a:schemeClr val="tx1">
                  <a:lumMod val="75000"/>
                  <a:lumOff val="2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9" name="그림 8" descr="테이블이(가) 표시된 사진&#10;&#10;자동 생성된 설명">
            <a:extLst>
              <a:ext uri="{FF2B5EF4-FFF2-40B4-BE49-F238E27FC236}">
                <a16:creationId xmlns:a16="http://schemas.microsoft.com/office/drawing/2014/main" id="{19CB2FBA-26AC-4F6D-A42B-DDD097DCA9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38325" y="2401295"/>
            <a:ext cx="5930475" cy="666335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1BC1F7F-B5AE-4E77-B7C8-54ECFCE328DC}"/>
              </a:ext>
            </a:extLst>
          </p:cNvPr>
          <p:cNvSpPr txBox="1"/>
          <p:nvPr/>
        </p:nvSpPr>
        <p:spPr>
          <a:xfrm>
            <a:off x="685800" y="7134880"/>
            <a:ext cx="95205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kern="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-&gt; </a:t>
            </a:r>
            <a:r>
              <a:rPr lang="ko-KR" altLang="en-US" sz="2800" kern="0" spc="-100" dirty="0">
                <a:solidFill>
                  <a:srgbClr val="4A9EED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최종점수가 </a:t>
            </a:r>
            <a:r>
              <a:rPr lang="en-US" altLang="ko-KR" sz="2800" kern="0" spc="-100" dirty="0">
                <a:solidFill>
                  <a:srgbClr val="4A9EED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6</a:t>
            </a:r>
            <a:r>
              <a:rPr lang="ko-KR" altLang="en-US" sz="2800" kern="0" spc="-100" dirty="0">
                <a:solidFill>
                  <a:srgbClr val="4A9EED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점 이상</a:t>
            </a:r>
            <a:r>
              <a:rPr lang="ko-KR" altLang="en-US" sz="2800" kern="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인 역을 키오스크 설치 상위 후보로 선정</a:t>
            </a:r>
            <a:endParaRPr lang="ko-KR" altLang="en-US" sz="2400" kern="0" spc="-100" dirty="0">
              <a:solidFill>
                <a:schemeClr val="tx1">
                  <a:lumMod val="75000"/>
                  <a:lumOff val="2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380780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>
            <a:extLst>
              <a:ext uri="{FF2B5EF4-FFF2-40B4-BE49-F238E27FC236}">
                <a16:creationId xmlns:a16="http://schemas.microsoft.com/office/drawing/2014/main" id="{49D7C07A-AD47-4EAF-A05A-5059E4E944C1}"/>
              </a:ext>
            </a:extLst>
          </p:cNvPr>
          <p:cNvGrpSpPr/>
          <p:nvPr/>
        </p:nvGrpSpPr>
        <p:grpSpPr>
          <a:xfrm>
            <a:off x="697670" y="1425440"/>
            <a:ext cx="4160492" cy="746260"/>
            <a:chOff x="12286812" y="8124952"/>
            <a:chExt cx="3871513" cy="746260"/>
          </a:xfrm>
        </p:grpSpPr>
        <p:grpSp>
          <p:nvGrpSpPr>
            <p:cNvPr id="36" name="그룹 1011">
              <a:extLst>
                <a:ext uri="{FF2B5EF4-FFF2-40B4-BE49-F238E27FC236}">
                  <a16:creationId xmlns:a16="http://schemas.microsoft.com/office/drawing/2014/main" id="{9367E8F5-EF3C-49E2-B03C-8C3D5480424B}"/>
                </a:ext>
              </a:extLst>
            </p:cNvPr>
            <p:cNvGrpSpPr/>
            <p:nvPr/>
          </p:nvGrpSpPr>
          <p:grpSpPr>
            <a:xfrm>
              <a:off x="12329754" y="8124952"/>
              <a:ext cx="3828571" cy="713143"/>
              <a:chOff x="12329754" y="8124952"/>
              <a:chExt cx="3828571" cy="713143"/>
            </a:xfrm>
          </p:grpSpPr>
          <p:pic>
            <p:nvPicPr>
              <p:cNvPr id="38" name="Object 43">
                <a:extLst>
                  <a:ext uri="{FF2B5EF4-FFF2-40B4-BE49-F238E27FC236}">
                    <a16:creationId xmlns:a16="http://schemas.microsoft.com/office/drawing/2014/main" id="{BA9EDBAB-D966-4798-8EC5-1C692032BC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2329754" y="8124952"/>
                <a:ext cx="3828571" cy="713143"/>
              </a:xfrm>
              <a:prstGeom prst="rect">
                <a:avLst/>
              </a:prstGeom>
            </p:spPr>
          </p:pic>
        </p:grpSp>
        <p:sp>
          <p:nvSpPr>
            <p:cNvPr id="37" name="Object 46">
              <a:extLst>
                <a:ext uri="{FF2B5EF4-FFF2-40B4-BE49-F238E27FC236}">
                  <a16:creationId xmlns:a16="http://schemas.microsoft.com/office/drawing/2014/main" id="{B03C5F44-22E7-435D-95AE-0235E5537A4D}"/>
                </a:ext>
              </a:extLst>
            </p:cNvPr>
            <p:cNvSpPr txBox="1"/>
            <p:nvPr/>
          </p:nvSpPr>
          <p:spPr>
            <a:xfrm>
              <a:off x="12286812" y="8226338"/>
              <a:ext cx="3769335" cy="644874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/>
              <a:r>
                <a:rPr lang="en-US" sz="2800" dirty="0">
                  <a:solidFill>
                    <a:schemeClr val="bg1">
                      <a:lumMod val="9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</a:t>
              </a:r>
              <a:r>
                <a:rPr lang="ko-KR" altLang="en-US" sz="2800" dirty="0">
                  <a:solidFill>
                    <a:schemeClr val="bg1">
                      <a:lumMod val="9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상위 후보 선정 모델링</a:t>
              </a:r>
              <a:endParaRPr lang="en-US" sz="2800" dirty="0">
                <a:solidFill>
                  <a:schemeClr val="bg1">
                    <a:lumMod val="9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609600" y="419100"/>
            <a:ext cx="6629400" cy="5154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just"/>
            <a:r>
              <a:rPr lang="en-US" sz="2400" kern="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MODELING - </a:t>
            </a:r>
            <a:r>
              <a:rPr lang="ko-KR" altLang="en-US" sz="2400" kern="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키오스크 설치 상위 후보 선정</a:t>
            </a:r>
            <a:endParaRPr lang="en-US" sz="2400" kern="0" spc="-100" dirty="0">
              <a:solidFill>
                <a:schemeClr val="tx1">
                  <a:lumMod val="75000"/>
                  <a:lumOff val="25000"/>
                </a:schemeClr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10B6906-0B84-4BA9-895F-8E8D5B4DA4A1}"/>
              </a:ext>
            </a:extLst>
          </p:cNvPr>
          <p:cNvSpPr/>
          <p:nvPr/>
        </p:nvSpPr>
        <p:spPr>
          <a:xfrm flipV="1">
            <a:off x="733267" y="1075725"/>
            <a:ext cx="16814850" cy="18000"/>
          </a:xfrm>
          <a:prstGeom prst="rect">
            <a:avLst/>
          </a:prstGeom>
          <a:solidFill>
            <a:srgbClr val="D1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FF17013B-7D59-4108-8071-3C0FDDB9DB25}"/>
              </a:ext>
            </a:extLst>
          </p:cNvPr>
          <p:cNvSpPr/>
          <p:nvPr/>
        </p:nvSpPr>
        <p:spPr>
          <a:xfrm>
            <a:off x="736575" y="9334500"/>
            <a:ext cx="16815600" cy="18000"/>
          </a:xfrm>
          <a:prstGeom prst="rect">
            <a:avLst/>
          </a:prstGeom>
          <a:solidFill>
            <a:srgbClr val="D1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E6CBC3-3B3B-4233-971A-5642416D7F82}"/>
              </a:ext>
            </a:extLst>
          </p:cNvPr>
          <p:cNvSpPr txBox="1"/>
          <p:nvPr/>
        </p:nvSpPr>
        <p:spPr>
          <a:xfrm>
            <a:off x="12329603" y="659368"/>
            <a:ext cx="52725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중소규모 공연예술단체 활성화를 위한 키오스크 입지 선정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</p:txBody>
      </p:sp>
      <p:grpSp>
        <p:nvGrpSpPr>
          <p:cNvPr id="34" name="그룹 1002">
            <a:extLst>
              <a:ext uri="{FF2B5EF4-FFF2-40B4-BE49-F238E27FC236}">
                <a16:creationId xmlns:a16="http://schemas.microsoft.com/office/drawing/2014/main" id="{011A3D77-1FBE-4A72-A938-CA777AEB1019}"/>
              </a:ext>
            </a:extLst>
          </p:cNvPr>
          <p:cNvGrpSpPr/>
          <p:nvPr/>
        </p:nvGrpSpPr>
        <p:grpSpPr>
          <a:xfrm>
            <a:off x="4807945" y="1674090"/>
            <a:ext cx="2050055" cy="192810"/>
            <a:chOff x="11363561" y="7334988"/>
            <a:chExt cx="2050055" cy="192810"/>
          </a:xfrm>
        </p:grpSpPr>
        <p:pic>
          <p:nvPicPr>
            <p:cNvPr id="39" name="Object 5">
              <a:extLst>
                <a:ext uri="{FF2B5EF4-FFF2-40B4-BE49-F238E27FC236}">
                  <a16:creationId xmlns:a16="http://schemas.microsoft.com/office/drawing/2014/main" id="{4E0C421F-2E56-42BA-8E04-D34422C7111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21600000">
              <a:off x="11363561" y="7334988"/>
              <a:ext cx="2050055" cy="192810"/>
            </a:xfrm>
            <a:prstGeom prst="rect">
              <a:avLst/>
            </a:prstGeom>
          </p:spPr>
        </p:pic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25B43B66-3949-4E33-B776-3A658CA07621}"/>
              </a:ext>
            </a:extLst>
          </p:cNvPr>
          <p:cNvSpPr txBox="1"/>
          <p:nvPr/>
        </p:nvSpPr>
        <p:spPr>
          <a:xfrm>
            <a:off x="6858000" y="1485900"/>
            <a:ext cx="39469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 상위 후보 지하철역 시각화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5A14EE-418E-4164-AA51-8F4DCD00B54F}"/>
              </a:ext>
            </a:extLst>
          </p:cNvPr>
          <p:cNvSpPr txBox="1"/>
          <p:nvPr/>
        </p:nvSpPr>
        <p:spPr>
          <a:xfrm>
            <a:off x="12090525" y="2552700"/>
            <a:ext cx="5206875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600" kern="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&gt; </a:t>
            </a:r>
            <a:r>
              <a:rPr lang="ko-KR" altLang="ko-KR" sz="2600" kern="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최종점수가 </a:t>
            </a:r>
            <a:r>
              <a:rPr lang="en-US" altLang="ko-KR" sz="2600" kern="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6</a:t>
            </a:r>
            <a:r>
              <a:rPr lang="ko-KR" altLang="ko-KR" sz="2600" kern="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점 이상인 지하철역은</a:t>
            </a:r>
            <a:endParaRPr lang="en-US" altLang="ko-KR" sz="2600" kern="0" spc="-100" dirty="0">
              <a:solidFill>
                <a:schemeClr val="tx1">
                  <a:lumMod val="75000"/>
                  <a:lumOff val="2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ctr"/>
            <a:r>
              <a:rPr lang="ko-KR" altLang="ko-KR" sz="2600" kern="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총 </a:t>
            </a:r>
            <a:r>
              <a:rPr lang="en-US" altLang="ko-KR" sz="2600" kern="0" spc="-100" dirty="0">
                <a:solidFill>
                  <a:srgbClr val="4A9EED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50</a:t>
            </a:r>
            <a:r>
              <a:rPr lang="ko-KR" altLang="ko-KR" sz="2600" kern="0" spc="-100" dirty="0">
                <a:solidFill>
                  <a:srgbClr val="4A9EED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개</a:t>
            </a:r>
            <a:r>
              <a:rPr lang="ko-KR" altLang="ko-KR" sz="2600" kern="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로 나타남</a:t>
            </a:r>
          </a:p>
          <a:p>
            <a:endParaRPr lang="ko-KR" altLang="en-US" dirty="0"/>
          </a:p>
        </p:txBody>
      </p:sp>
      <p:pic>
        <p:nvPicPr>
          <p:cNvPr id="10" name="그림 9" descr="지도이(가) 표시된 사진&#10;&#10;자동 생성된 설명">
            <a:extLst>
              <a:ext uri="{FF2B5EF4-FFF2-40B4-BE49-F238E27FC236}">
                <a16:creationId xmlns:a16="http://schemas.microsoft.com/office/drawing/2014/main" id="{289244BE-3FC6-46AB-9853-98211F2F6F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9444" y="2400300"/>
            <a:ext cx="10585356" cy="6763800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F70D5D34-C6C4-49D4-A918-9A2E1E6D31EA}"/>
              </a:ext>
            </a:extLst>
          </p:cNvPr>
          <p:cNvGrpSpPr/>
          <p:nvPr/>
        </p:nvGrpSpPr>
        <p:grpSpPr>
          <a:xfrm>
            <a:off x="13668374" y="3586757"/>
            <a:ext cx="2181226" cy="5519143"/>
            <a:chOff x="13668374" y="3692131"/>
            <a:chExt cx="2181226" cy="5519143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7DEC3ECB-F8C3-448E-92D7-C5B4F2C25E8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3668374" y="3692131"/>
              <a:ext cx="2181226" cy="5519143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77ABEDA-B166-4C25-9A6C-375F56904BA9}"/>
                </a:ext>
              </a:extLst>
            </p:cNvPr>
            <p:cNvSpPr txBox="1"/>
            <p:nvPr/>
          </p:nvSpPr>
          <p:spPr>
            <a:xfrm>
              <a:off x="13822395" y="3771900"/>
              <a:ext cx="1112805" cy="523220"/>
            </a:xfrm>
            <a:prstGeom prst="rect">
              <a:avLst/>
            </a:prstGeom>
            <a:solidFill>
              <a:srgbClr val="FAFAFA"/>
            </a:solidFill>
          </p:spPr>
          <p:txBody>
            <a:bodyPr wrap="none" rtlCol="0">
              <a:spAutoFit/>
            </a:bodyPr>
            <a:lstStyle/>
            <a:p>
              <a:r>
                <a:rPr lang="ko-KR" altLang="en-US" sz="28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자치구</a:t>
              </a:r>
              <a:endPara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577D69D-EB6B-411D-94C5-2059908A26A0}"/>
                </a:ext>
              </a:extLst>
            </p:cNvPr>
            <p:cNvSpPr txBox="1"/>
            <p:nvPr/>
          </p:nvSpPr>
          <p:spPr>
            <a:xfrm>
              <a:off x="14043887" y="4332456"/>
              <a:ext cx="1430200" cy="4864730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pPr>
                <a:lnSpc>
                  <a:spcPts val="3380"/>
                </a:lnSpc>
              </a:pPr>
              <a:r>
                <a:rPr lang="ko-KR" altLang="en-US" sz="2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강남구 </a:t>
              </a:r>
              <a:r>
                <a:rPr lang="en-US" altLang="ko-KR" sz="2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12</a:t>
              </a:r>
            </a:p>
            <a:p>
              <a:pPr>
                <a:lnSpc>
                  <a:spcPts val="3380"/>
                </a:lnSpc>
              </a:pPr>
              <a:r>
                <a:rPr lang="ko-KR" altLang="en-US" sz="2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광진구 </a:t>
              </a:r>
              <a:r>
                <a:rPr lang="en-US" altLang="ko-KR" sz="2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7</a:t>
              </a:r>
            </a:p>
            <a:p>
              <a:pPr>
                <a:lnSpc>
                  <a:spcPts val="3380"/>
                </a:lnSpc>
              </a:pPr>
              <a:r>
                <a:rPr lang="ko-KR" altLang="en-US" sz="2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마포구 </a:t>
              </a:r>
              <a:r>
                <a:rPr lang="en-US" altLang="ko-KR" sz="2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7</a:t>
              </a:r>
            </a:p>
            <a:p>
              <a:pPr>
                <a:lnSpc>
                  <a:spcPts val="3380"/>
                </a:lnSpc>
              </a:pPr>
              <a:r>
                <a:rPr lang="ko-KR" altLang="en-US" sz="2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서초구 </a:t>
              </a:r>
              <a:r>
                <a:rPr lang="en-US" altLang="ko-KR" sz="2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4</a:t>
              </a:r>
            </a:p>
            <a:p>
              <a:pPr>
                <a:lnSpc>
                  <a:spcPts val="3380"/>
                </a:lnSpc>
              </a:pPr>
              <a:r>
                <a:rPr lang="ko-KR" altLang="en-US" sz="2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성동구 </a:t>
              </a:r>
              <a:r>
                <a:rPr lang="en-US" altLang="ko-KR" sz="2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7</a:t>
              </a:r>
              <a:r>
                <a:rPr lang="ko-KR" altLang="en-US" sz="2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endPara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>
                <a:lnSpc>
                  <a:spcPts val="3380"/>
                </a:lnSpc>
              </a:pPr>
              <a:r>
                <a:rPr lang="ko-KR" altLang="en-US" sz="2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성북구 </a:t>
              </a:r>
              <a:r>
                <a:rPr lang="en-US" altLang="ko-KR" sz="2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4</a:t>
              </a:r>
            </a:p>
            <a:p>
              <a:pPr>
                <a:lnSpc>
                  <a:spcPts val="3380"/>
                </a:lnSpc>
              </a:pPr>
              <a:r>
                <a:rPr lang="ko-KR" altLang="en-US" sz="2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송파구 </a:t>
              </a:r>
              <a:r>
                <a:rPr lang="en-US" altLang="ko-KR" sz="2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2</a:t>
              </a:r>
              <a:r>
                <a:rPr lang="ko-KR" altLang="en-US" sz="2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endPara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>
                <a:lnSpc>
                  <a:spcPts val="3380"/>
                </a:lnSpc>
              </a:pPr>
              <a:r>
                <a:rPr lang="ko-KR" altLang="en-US" sz="2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양천구 </a:t>
              </a:r>
              <a:r>
                <a:rPr lang="en-US" altLang="ko-KR" sz="2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4</a:t>
              </a:r>
            </a:p>
            <a:p>
              <a:pPr>
                <a:lnSpc>
                  <a:spcPts val="3380"/>
                </a:lnSpc>
              </a:pPr>
              <a:r>
                <a:rPr lang="ko-KR" altLang="en-US" sz="2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용산구 </a:t>
              </a:r>
              <a:r>
                <a:rPr lang="en-US" altLang="ko-KR" sz="2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1</a:t>
              </a:r>
            </a:p>
            <a:p>
              <a:pPr>
                <a:lnSpc>
                  <a:spcPts val="3380"/>
                </a:lnSpc>
              </a:pPr>
              <a:r>
                <a:rPr lang="ko-KR" altLang="en-US" sz="2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은평구 </a:t>
              </a:r>
              <a:r>
                <a:rPr lang="en-US" altLang="ko-KR" sz="2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2</a:t>
              </a:r>
            </a:p>
            <a:p>
              <a:pPr>
                <a:lnSpc>
                  <a:spcPts val="3380"/>
                </a:lnSpc>
              </a:pPr>
              <a:r>
                <a:rPr lang="ko-KR" altLang="en-US" sz="2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중구 </a:t>
              </a:r>
              <a:r>
                <a:rPr lang="en-US" altLang="ko-KR" sz="2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1</a:t>
              </a:r>
              <a:endPara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202405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9E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C10B6906-0B84-4BA9-895F-8E8D5B4DA4A1}"/>
              </a:ext>
            </a:extLst>
          </p:cNvPr>
          <p:cNvSpPr/>
          <p:nvPr/>
        </p:nvSpPr>
        <p:spPr>
          <a:xfrm flipV="1">
            <a:off x="733267" y="1075725"/>
            <a:ext cx="16814850" cy="1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FF17013B-7D59-4108-8071-3C0FDDB9DB25}"/>
              </a:ext>
            </a:extLst>
          </p:cNvPr>
          <p:cNvSpPr/>
          <p:nvPr/>
        </p:nvSpPr>
        <p:spPr>
          <a:xfrm>
            <a:off x="728506" y="9334500"/>
            <a:ext cx="16815600" cy="1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Object 17">
            <a:extLst>
              <a:ext uri="{FF2B5EF4-FFF2-40B4-BE49-F238E27FC236}">
                <a16:creationId xmlns:a16="http://schemas.microsoft.com/office/drawing/2014/main" id="{F89DBBB8-B56A-4030-996A-E3188964172F}"/>
              </a:ext>
            </a:extLst>
          </p:cNvPr>
          <p:cNvSpPr txBox="1"/>
          <p:nvPr/>
        </p:nvSpPr>
        <p:spPr>
          <a:xfrm>
            <a:off x="609600" y="419100"/>
            <a:ext cx="31529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kern="0" spc="-100" dirty="0">
                <a:solidFill>
                  <a:schemeClr val="bg1">
                    <a:lumMod val="95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BACKGROUND</a:t>
            </a:r>
            <a:endParaRPr lang="en-US" sz="3200" kern="0" spc="-100" dirty="0">
              <a:solidFill>
                <a:schemeClr val="bg1">
                  <a:lumMod val="95000"/>
                </a:schemeClr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CA411F-4815-4683-A1EC-F38E7CA88E95}"/>
              </a:ext>
            </a:extLst>
          </p:cNvPr>
          <p:cNvSpPr txBox="1"/>
          <p:nvPr/>
        </p:nvSpPr>
        <p:spPr>
          <a:xfrm>
            <a:off x="5737458" y="4543336"/>
            <a:ext cx="681308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200" kern="0" spc="-100" dirty="0">
                <a:ln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배경 및 주제소개</a:t>
            </a:r>
            <a:endParaRPr lang="ko-KR" altLang="en-US" sz="3200" kern="0" spc="-100" dirty="0">
              <a:ln>
                <a:solidFill>
                  <a:schemeClr val="bg1">
                    <a:lumMod val="95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54BC86-2D29-4413-AE34-BDD61BD2991A}"/>
              </a:ext>
            </a:extLst>
          </p:cNvPr>
          <p:cNvSpPr txBox="1"/>
          <p:nvPr/>
        </p:nvSpPr>
        <p:spPr>
          <a:xfrm>
            <a:off x="12329603" y="659368"/>
            <a:ext cx="52725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dirty="0">
                <a:solidFill>
                  <a:schemeClr val="bg1">
                    <a:lumMod val="95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중소규모 공연예술단체 활성화를 위한 키오스크 입지 선정</a:t>
            </a:r>
            <a:endParaRPr lang="ko-KR" altLang="en-US" dirty="0">
              <a:solidFill>
                <a:schemeClr val="bg1">
                  <a:lumMod val="95000"/>
                </a:schemeClr>
              </a:solidFill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714123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C10B6906-0B84-4BA9-895F-8E8D5B4DA4A1}"/>
              </a:ext>
            </a:extLst>
          </p:cNvPr>
          <p:cNvSpPr/>
          <p:nvPr/>
        </p:nvSpPr>
        <p:spPr>
          <a:xfrm flipV="1">
            <a:off x="733267" y="1075725"/>
            <a:ext cx="16814850" cy="18000"/>
          </a:xfrm>
          <a:prstGeom prst="rect">
            <a:avLst/>
          </a:prstGeom>
          <a:solidFill>
            <a:srgbClr val="D1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FF17013B-7D59-4108-8071-3C0FDDB9DB25}"/>
              </a:ext>
            </a:extLst>
          </p:cNvPr>
          <p:cNvSpPr/>
          <p:nvPr/>
        </p:nvSpPr>
        <p:spPr>
          <a:xfrm>
            <a:off x="736575" y="9334500"/>
            <a:ext cx="16815600" cy="18000"/>
          </a:xfrm>
          <a:prstGeom prst="rect">
            <a:avLst/>
          </a:prstGeom>
          <a:solidFill>
            <a:srgbClr val="D1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E6CBC3-3B3B-4233-971A-5642416D7F82}"/>
              </a:ext>
            </a:extLst>
          </p:cNvPr>
          <p:cNvSpPr txBox="1"/>
          <p:nvPr/>
        </p:nvSpPr>
        <p:spPr>
          <a:xfrm>
            <a:off x="12329603" y="659368"/>
            <a:ext cx="52725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중소규모 공연예술단체 활성화를 위한 키오스크 입지 선정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</p:txBody>
      </p:sp>
      <p:grpSp>
        <p:nvGrpSpPr>
          <p:cNvPr id="34" name="그룹 1002">
            <a:extLst>
              <a:ext uri="{FF2B5EF4-FFF2-40B4-BE49-F238E27FC236}">
                <a16:creationId xmlns:a16="http://schemas.microsoft.com/office/drawing/2014/main" id="{011A3D77-1FBE-4A72-A938-CA777AEB1019}"/>
              </a:ext>
            </a:extLst>
          </p:cNvPr>
          <p:cNvGrpSpPr/>
          <p:nvPr/>
        </p:nvGrpSpPr>
        <p:grpSpPr>
          <a:xfrm>
            <a:off x="4807945" y="1674090"/>
            <a:ext cx="2050055" cy="192810"/>
            <a:chOff x="11363561" y="7334988"/>
            <a:chExt cx="2050055" cy="192810"/>
          </a:xfrm>
        </p:grpSpPr>
        <p:pic>
          <p:nvPicPr>
            <p:cNvPr id="39" name="Object 5">
              <a:extLst>
                <a:ext uri="{FF2B5EF4-FFF2-40B4-BE49-F238E27FC236}">
                  <a16:creationId xmlns:a16="http://schemas.microsoft.com/office/drawing/2014/main" id="{4E0C421F-2E56-42BA-8E04-D34422C711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21600000">
              <a:off x="11363561" y="7334988"/>
              <a:ext cx="2050055" cy="192810"/>
            </a:xfrm>
            <a:prstGeom prst="rect">
              <a:avLst/>
            </a:prstGeom>
          </p:spPr>
        </p:pic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25B43B66-3949-4E33-B776-3A658CA07621}"/>
              </a:ext>
            </a:extLst>
          </p:cNvPr>
          <p:cNvSpPr txBox="1"/>
          <p:nvPr/>
        </p:nvSpPr>
        <p:spPr>
          <a:xfrm>
            <a:off x="6858000" y="1485900"/>
            <a:ext cx="36311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 </a:t>
            </a:r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K-Means clustering</a:t>
            </a:r>
            <a:endParaRPr lang="ko-KR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C8B82D7A-ABA9-4E34-9A4A-4EDAFBCCA3F6}"/>
              </a:ext>
            </a:extLst>
          </p:cNvPr>
          <p:cNvGrpSpPr/>
          <p:nvPr/>
        </p:nvGrpSpPr>
        <p:grpSpPr>
          <a:xfrm>
            <a:off x="1961048" y="2477214"/>
            <a:ext cx="13910963" cy="989886"/>
            <a:chOff x="1961048" y="2934414"/>
            <a:chExt cx="13910963" cy="989886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CC2D870-372B-4175-AF4C-4A69682456BB}"/>
                </a:ext>
              </a:extLst>
            </p:cNvPr>
            <p:cNvSpPr txBox="1"/>
            <p:nvPr/>
          </p:nvSpPr>
          <p:spPr>
            <a:xfrm>
              <a:off x="1961048" y="2934414"/>
              <a:ext cx="6075702" cy="989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ts val="3560"/>
                </a:lnSpc>
              </a:pPr>
              <a:r>
                <a:rPr lang="ko-KR" altLang="en-US" sz="2800" kern="0" spc="-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연령대별 장르 선호도</a:t>
              </a:r>
              <a:endParaRPr lang="en-US" altLang="ko-KR" sz="2800" kern="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  <a:p>
              <a:pPr algn="ctr">
                <a:lnSpc>
                  <a:spcPts val="3560"/>
                </a:lnSpc>
              </a:pPr>
              <a:r>
                <a:rPr lang="ko-KR" altLang="en-US" sz="2800" kern="0" spc="-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국악</a:t>
              </a:r>
              <a:r>
                <a:rPr lang="en-US" altLang="ko-KR" sz="2800" kern="0" spc="-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, </a:t>
              </a:r>
              <a:r>
                <a:rPr lang="ko-KR" altLang="en-US" sz="2800" kern="0" spc="-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무용</a:t>
              </a:r>
              <a:r>
                <a:rPr lang="en-US" altLang="ko-KR" sz="2800" kern="0" spc="-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, </a:t>
              </a:r>
              <a:r>
                <a:rPr lang="ko-KR" altLang="en-US" sz="2800" kern="0" spc="-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뮤지컬</a:t>
              </a:r>
              <a:r>
                <a:rPr lang="en-US" altLang="ko-KR" sz="2800" kern="0" spc="-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, </a:t>
              </a:r>
              <a:r>
                <a:rPr lang="ko-KR" altLang="en-US" sz="2800" kern="0" spc="-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연극</a:t>
              </a:r>
              <a:r>
                <a:rPr lang="en-US" altLang="ko-KR" sz="2800" kern="0" spc="-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, </a:t>
              </a:r>
              <a:r>
                <a:rPr lang="ko-KR" altLang="en-US" sz="2800" kern="0" spc="-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클래식</a:t>
              </a:r>
              <a:r>
                <a:rPr lang="en-US" altLang="ko-KR" sz="2800" kern="0" spc="-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/</a:t>
              </a:r>
              <a:r>
                <a:rPr lang="ko-KR" altLang="en-US" sz="2800" kern="0" spc="-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오페라</a:t>
              </a:r>
              <a:endParaRPr lang="en-US" altLang="ko-KR" sz="2800" kern="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4BA31BB-262B-47CA-A8CE-41C7D791C102}"/>
                </a:ext>
              </a:extLst>
            </p:cNvPr>
            <p:cNvSpPr txBox="1"/>
            <p:nvPr/>
          </p:nvSpPr>
          <p:spPr>
            <a:xfrm>
              <a:off x="10584986" y="2934414"/>
              <a:ext cx="5287025" cy="989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ts val="3560"/>
                </a:lnSpc>
              </a:pPr>
              <a:r>
                <a:rPr lang="ko-KR" altLang="en-US" sz="2800" kern="0" spc="-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인터파크 인기공연 예매율 크롤링 </a:t>
              </a:r>
              <a:endParaRPr lang="en-US" altLang="ko-KR" sz="2800" kern="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  <a:p>
              <a:pPr algn="ctr">
                <a:lnSpc>
                  <a:spcPts val="3560"/>
                </a:lnSpc>
              </a:pPr>
              <a:r>
                <a:rPr lang="en-US" altLang="ko-KR" sz="2800" kern="0" spc="-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(2019-2021)</a:t>
              </a:r>
              <a:endParaRPr lang="ko-KR" altLang="en-US" sz="2400" kern="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pic>
          <p:nvPicPr>
            <p:cNvPr id="22" name="Object 26">
              <a:extLst>
                <a:ext uri="{FF2B5EF4-FFF2-40B4-BE49-F238E27FC236}">
                  <a16:creationId xmlns:a16="http://schemas.microsoft.com/office/drawing/2014/main" id="{0C7CAE88-67E2-4270-AF90-21C60F3C3B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105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831682" y="3310361"/>
              <a:ext cx="1150518" cy="157453"/>
            </a:xfrm>
            <a:prstGeom prst="rect">
              <a:avLst/>
            </a:prstGeom>
          </p:spPr>
        </p:pic>
      </p:grpSp>
      <p:graphicFrame>
        <p:nvGraphicFramePr>
          <p:cNvPr id="24" name="표 10">
            <a:extLst>
              <a:ext uri="{FF2B5EF4-FFF2-40B4-BE49-F238E27FC236}">
                <a16:creationId xmlns:a16="http://schemas.microsoft.com/office/drawing/2014/main" id="{79B4715E-35A0-490F-963C-1E6883895E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2439730"/>
              </p:ext>
            </p:extLst>
          </p:nvPr>
        </p:nvGraphicFramePr>
        <p:xfrm>
          <a:off x="3852571" y="3853746"/>
          <a:ext cx="10015830" cy="51934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9936">
                  <a:extLst>
                    <a:ext uri="{9D8B030D-6E8A-4147-A177-3AD203B41FA5}">
                      <a16:colId xmlns:a16="http://schemas.microsoft.com/office/drawing/2014/main" val="4270456467"/>
                    </a:ext>
                  </a:extLst>
                </a:gridCol>
                <a:gridCol w="1059936">
                  <a:extLst>
                    <a:ext uri="{9D8B030D-6E8A-4147-A177-3AD203B41FA5}">
                      <a16:colId xmlns:a16="http://schemas.microsoft.com/office/drawing/2014/main" val="572640753"/>
                    </a:ext>
                  </a:extLst>
                </a:gridCol>
                <a:gridCol w="950802">
                  <a:extLst>
                    <a:ext uri="{9D8B030D-6E8A-4147-A177-3AD203B41FA5}">
                      <a16:colId xmlns:a16="http://schemas.microsoft.com/office/drawing/2014/main" val="3917159672"/>
                    </a:ext>
                  </a:extLst>
                </a:gridCol>
                <a:gridCol w="1268094">
                  <a:extLst>
                    <a:ext uri="{9D8B030D-6E8A-4147-A177-3AD203B41FA5}">
                      <a16:colId xmlns:a16="http://schemas.microsoft.com/office/drawing/2014/main" val="800245580"/>
                    </a:ext>
                  </a:extLst>
                </a:gridCol>
                <a:gridCol w="1118209">
                  <a:extLst>
                    <a:ext uri="{9D8B030D-6E8A-4147-A177-3AD203B41FA5}">
                      <a16:colId xmlns:a16="http://schemas.microsoft.com/office/drawing/2014/main" val="30146906"/>
                    </a:ext>
                  </a:extLst>
                </a:gridCol>
                <a:gridCol w="1032193">
                  <a:extLst>
                    <a:ext uri="{9D8B030D-6E8A-4147-A177-3AD203B41FA5}">
                      <a16:colId xmlns:a16="http://schemas.microsoft.com/office/drawing/2014/main" val="4031393017"/>
                    </a:ext>
                  </a:extLst>
                </a:gridCol>
                <a:gridCol w="946177">
                  <a:extLst>
                    <a:ext uri="{9D8B030D-6E8A-4147-A177-3AD203B41FA5}">
                      <a16:colId xmlns:a16="http://schemas.microsoft.com/office/drawing/2014/main" val="2041592282"/>
                    </a:ext>
                  </a:extLst>
                </a:gridCol>
                <a:gridCol w="1376257">
                  <a:extLst>
                    <a:ext uri="{9D8B030D-6E8A-4147-A177-3AD203B41FA5}">
                      <a16:colId xmlns:a16="http://schemas.microsoft.com/office/drawing/2014/main" val="1984361351"/>
                    </a:ext>
                  </a:extLst>
                </a:gridCol>
                <a:gridCol w="1204226">
                  <a:extLst>
                    <a:ext uri="{9D8B030D-6E8A-4147-A177-3AD203B41FA5}">
                      <a16:colId xmlns:a16="http://schemas.microsoft.com/office/drawing/2014/main" val="519254719"/>
                    </a:ext>
                  </a:extLst>
                </a:gridCol>
              </a:tblGrid>
              <a:tr h="459350"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500" b="1" kern="1200" dirty="0">
                          <a:ln>
                            <a:solidFill>
                              <a:srgbClr val="E9EDF4"/>
                            </a:solidFill>
                          </a:ln>
                          <a:solidFill>
                            <a:schemeClr val="lt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공연명</a:t>
                      </a:r>
                    </a:p>
                  </a:txBody>
                  <a:tcPr marL="5986" marR="5986" marT="5986" marB="0" anchor="ctr">
                    <a:lnR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A9E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500" b="1" kern="1200" dirty="0">
                          <a:ln>
                            <a:solidFill>
                              <a:srgbClr val="E9EDF4"/>
                            </a:solidFill>
                          </a:ln>
                          <a:solidFill>
                            <a:schemeClr val="lt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공연장소</a:t>
                      </a:r>
                    </a:p>
                  </a:txBody>
                  <a:tcPr marL="5986" marR="5986" marT="5986" marB="0" anchor="ctr">
                    <a:lnL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A9E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500" b="1" kern="1200" dirty="0">
                          <a:ln>
                            <a:solidFill>
                              <a:srgbClr val="E9EDF4"/>
                            </a:solidFill>
                          </a:ln>
                          <a:solidFill>
                            <a:schemeClr val="lt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10</a:t>
                      </a:r>
                      <a:r>
                        <a:rPr lang="ko-KR" altLang="en-US" sz="1500" b="1" kern="1200" dirty="0">
                          <a:ln>
                            <a:solidFill>
                              <a:srgbClr val="E9EDF4"/>
                            </a:solidFill>
                          </a:ln>
                          <a:solidFill>
                            <a:schemeClr val="lt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대</a:t>
                      </a:r>
                    </a:p>
                  </a:txBody>
                  <a:tcPr marL="5986" marR="5986" marT="5986" marB="0" anchor="ctr">
                    <a:lnL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A9E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500" b="1" kern="1200">
                          <a:ln>
                            <a:solidFill>
                              <a:srgbClr val="E9EDF4"/>
                            </a:solidFill>
                          </a:ln>
                          <a:solidFill>
                            <a:schemeClr val="lt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20</a:t>
                      </a:r>
                      <a:r>
                        <a:rPr lang="ko-KR" altLang="en-US" sz="1500" b="1" kern="1200">
                          <a:ln>
                            <a:solidFill>
                              <a:srgbClr val="E9EDF4"/>
                            </a:solidFill>
                          </a:ln>
                          <a:solidFill>
                            <a:schemeClr val="lt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대</a:t>
                      </a:r>
                    </a:p>
                  </a:txBody>
                  <a:tcPr marL="5986" marR="5986" marT="5986" marB="0" anchor="ctr">
                    <a:lnL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A9E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500" b="1" kern="1200">
                          <a:ln>
                            <a:solidFill>
                              <a:srgbClr val="E9EDF4"/>
                            </a:solidFill>
                          </a:ln>
                          <a:solidFill>
                            <a:schemeClr val="lt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30</a:t>
                      </a:r>
                      <a:r>
                        <a:rPr lang="ko-KR" altLang="en-US" sz="1500" b="1" kern="1200">
                          <a:ln>
                            <a:solidFill>
                              <a:srgbClr val="E9EDF4"/>
                            </a:solidFill>
                          </a:ln>
                          <a:solidFill>
                            <a:schemeClr val="lt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대</a:t>
                      </a:r>
                    </a:p>
                  </a:txBody>
                  <a:tcPr marL="5986" marR="5986" marT="5986" marB="0" anchor="ctr">
                    <a:lnL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A9E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500" b="1" kern="1200">
                          <a:ln>
                            <a:solidFill>
                              <a:srgbClr val="E9EDF4"/>
                            </a:solidFill>
                          </a:ln>
                          <a:solidFill>
                            <a:schemeClr val="lt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40</a:t>
                      </a:r>
                      <a:r>
                        <a:rPr lang="ko-KR" altLang="en-US" sz="1500" b="1" kern="1200">
                          <a:ln>
                            <a:solidFill>
                              <a:srgbClr val="E9EDF4"/>
                            </a:solidFill>
                          </a:ln>
                          <a:solidFill>
                            <a:schemeClr val="lt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대</a:t>
                      </a:r>
                    </a:p>
                  </a:txBody>
                  <a:tcPr marL="5986" marR="5986" marT="5986" marB="0" anchor="ctr">
                    <a:lnL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A9E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500" b="1" kern="1200">
                          <a:ln>
                            <a:solidFill>
                              <a:srgbClr val="E9EDF4"/>
                            </a:solidFill>
                          </a:ln>
                          <a:solidFill>
                            <a:schemeClr val="lt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50</a:t>
                      </a:r>
                      <a:r>
                        <a:rPr lang="ko-KR" altLang="en-US" sz="1500" b="1" kern="1200">
                          <a:ln>
                            <a:solidFill>
                              <a:srgbClr val="E9EDF4"/>
                            </a:solidFill>
                          </a:ln>
                          <a:solidFill>
                            <a:schemeClr val="lt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대</a:t>
                      </a:r>
                    </a:p>
                  </a:txBody>
                  <a:tcPr marL="5986" marR="5986" marT="5986" marB="0" anchor="ctr">
                    <a:lnL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A9E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500" b="1" kern="1200">
                          <a:ln>
                            <a:solidFill>
                              <a:srgbClr val="E9EDF4"/>
                            </a:solidFill>
                          </a:ln>
                          <a:solidFill>
                            <a:schemeClr val="lt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공연년도</a:t>
                      </a:r>
                    </a:p>
                  </a:txBody>
                  <a:tcPr marL="5986" marR="5986" marT="5986" marB="0" anchor="ctr">
                    <a:lnL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A9E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500" b="1" kern="1200" dirty="0">
                          <a:ln>
                            <a:solidFill>
                              <a:srgbClr val="E9EDF4"/>
                            </a:solidFill>
                          </a:ln>
                          <a:solidFill>
                            <a:schemeClr val="lt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공연유형</a:t>
                      </a:r>
                    </a:p>
                  </a:txBody>
                  <a:tcPr marL="5986" marR="5986" marT="5986" marB="0" anchor="ctr">
                    <a:lnL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A9E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173213"/>
                  </a:ext>
                </a:extLst>
              </a:tr>
              <a:tr h="523149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+mn-cs"/>
                        </a:rPr>
                        <a:t>안성맞춤 남사당공연</a:t>
                      </a:r>
                      <a:r>
                        <a:rPr lang="en-US" altLang="ko-KR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+mn-cs"/>
                        </a:rPr>
                        <a:t>-2019</a:t>
                      </a:r>
                    </a:p>
                  </a:txBody>
                  <a:tcPr marL="5986" marR="5986" marT="5986" marB="0" anchor="ctr">
                    <a:lnR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b="0" i="0" u="none" strike="noStrike" kern="1200">
                          <a:solidFill>
                            <a:srgbClr val="000000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+mn-cs"/>
                        </a:rPr>
                        <a:t>안성맞춤 남사당공연장</a:t>
                      </a:r>
                    </a:p>
                  </a:txBody>
                  <a:tcPr marL="5986" marR="5986" marT="5986" marB="0" anchor="ctr">
                    <a:lnL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+mn-cs"/>
                        </a:rPr>
                        <a:t>2</a:t>
                      </a:r>
                    </a:p>
                  </a:txBody>
                  <a:tcPr marL="5986" marR="5986" marT="5986" marB="0" anchor="ctr">
                    <a:lnL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kern="1200">
                          <a:solidFill>
                            <a:srgbClr val="000000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+mn-cs"/>
                        </a:rPr>
                        <a:t>5.9</a:t>
                      </a:r>
                    </a:p>
                  </a:txBody>
                  <a:tcPr marL="5986" marR="5986" marT="5986" marB="0" anchor="ctr">
                    <a:lnL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kern="1200">
                          <a:solidFill>
                            <a:srgbClr val="000000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+mn-cs"/>
                        </a:rPr>
                        <a:t>35.6</a:t>
                      </a:r>
                    </a:p>
                  </a:txBody>
                  <a:tcPr marL="5986" marR="5986" marT="5986" marB="0" anchor="ctr">
                    <a:lnL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kern="1200">
                          <a:solidFill>
                            <a:srgbClr val="000000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+mn-cs"/>
                        </a:rPr>
                        <a:t>47.5</a:t>
                      </a:r>
                    </a:p>
                  </a:txBody>
                  <a:tcPr marL="5986" marR="5986" marT="5986" marB="0" anchor="ctr">
                    <a:lnL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kern="1200">
                          <a:solidFill>
                            <a:srgbClr val="000000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+mn-cs"/>
                        </a:rPr>
                        <a:t>8.9</a:t>
                      </a:r>
                    </a:p>
                  </a:txBody>
                  <a:tcPr marL="5986" marR="5986" marT="5986" marB="0" anchor="ctr">
                    <a:lnL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kern="1200">
                          <a:solidFill>
                            <a:srgbClr val="000000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+mn-cs"/>
                        </a:rPr>
                        <a:t>2019</a:t>
                      </a:r>
                    </a:p>
                  </a:txBody>
                  <a:tcPr marL="5986" marR="5986" marT="5986" marB="0" anchor="ctr">
                    <a:lnL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+mn-cs"/>
                        </a:rPr>
                        <a:t>국악</a:t>
                      </a:r>
                    </a:p>
                  </a:txBody>
                  <a:tcPr marL="5986" marR="5986" marT="5986" marB="0" anchor="ctr">
                    <a:lnL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5037935"/>
                  </a:ext>
                </a:extLst>
              </a:tr>
              <a:tr h="459350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b="0" i="0" u="none" strike="noStrike" kern="1200">
                          <a:solidFill>
                            <a:srgbClr val="000000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+mn-cs"/>
                        </a:rPr>
                        <a:t>음악극 </a:t>
                      </a:r>
                      <a:r>
                        <a:rPr lang="en-US" altLang="ko-KR" sz="1100" b="0" i="0" u="none" strike="noStrike" kern="1200">
                          <a:solidFill>
                            <a:srgbClr val="000000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+mn-cs"/>
                        </a:rPr>
                        <a:t>〈</a:t>
                      </a:r>
                      <a:r>
                        <a:rPr lang="ko-KR" altLang="en-US" sz="1100" b="0" i="0" u="none" strike="noStrike" kern="1200">
                          <a:solidFill>
                            <a:srgbClr val="000000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+mn-cs"/>
                        </a:rPr>
                        <a:t>적로</a:t>
                      </a:r>
                      <a:r>
                        <a:rPr lang="en-US" altLang="ko-KR" sz="1100" b="0" i="0" u="none" strike="noStrike" kern="1200">
                          <a:solidFill>
                            <a:srgbClr val="000000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+mn-cs"/>
                        </a:rPr>
                        <a:t>〉</a:t>
                      </a:r>
                    </a:p>
                  </a:txBody>
                  <a:tcPr marL="5986" marR="5986" marT="5986" marB="0" anchor="ctr">
                    <a:lnR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b="0" i="0" u="none" strike="noStrike" kern="1200">
                          <a:solidFill>
                            <a:srgbClr val="000000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+mn-cs"/>
                        </a:rPr>
                        <a:t>서울돈화문국악당</a:t>
                      </a:r>
                    </a:p>
                  </a:txBody>
                  <a:tcPr marL="5986" marR="5986" marT="5986" marB="0" anchor="ctr">
                    <a:lnL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kern="1200">
                          <a:solidFill>
                            <a:srgbClr val="000000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+mn-cs"/>
                        </a:rPr>
                        <a:t>4.2</a:t>
                      </a:r>
                    </a:p>
                  </a:txBody>
                  <a:tcPr marL="5986" marR="5986" marT="5986" marB="0" anchor="ctr">
                    <a:lnL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kern="1200">
                          <a:solidFill>
                            <a:srgbClr val="000000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+mn-cs"/>
                        </a:rPr>
                        <a:t>34.8</a:t>
                      </a:r>
                    </a:p>
                  </a:txBody>
                  <a:tcPr marL="5986" marR="5986" marT="5986" marB="0" anchor="ctr">
                    <a:lnL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kern="1200">
                          <a:solidFill>
                            <a:srgbClr val="000000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+mn-cs"/>
                        </a:rPr>
                        <a:t>30.4</a:t>
                      </a:r>
                    </a:p>
                  </a:txBody>
                  <a:tcPr marL="5986" marR="5986" marT="5986" marB="0" anchor="ctr">
                    <a:lnL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kern="1200">
                          <a:solidFill>
                            <a:srgbClr val="000000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+mn-cs"/>
                        </a:rPr>
                        <a:t>18.2</a:t>
                      </a:r>
                    </a:p>
                  </a:txBody>
                  <a:tcPr marL="5986" marR="5986" marT="5986" marB="0" anchor="ctr">
                    <a:lnL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kern="1200">
                          <a:solidFill>
                            <a:srgbClr val="000000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+mn-cs"/>
                        </a:rPr>
                        <a:t>9.2</a:t>
                      </a:r>
                    </a:p>
                  </a:txBody>
                  <a:tcPr marL="5986" marR="5986" marT="5986" marB="0" anchor="ctr">
                    <a:lnL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kern="1200">
                          <a:solidFill>
                            <a:srgbClr val="000000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+mn-cs"/>
                        </a:rPr>
                        <a:t>2019</a:t>
                      </a:r>
                    </a:p>
                  </a:txBody>
                  <a:tcPr marL="5986" marR="5986" marT="5986" marB="0" anchor="ctr">
                    <a:lnL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+mn-cs"/>
                        </a:rPr>
                        <a:t>국악</a:t>
                      </a:r>
                    </a:p>
                  </a:txBody>
                  <a:tcPr marL="5986" marR="5986" marT="5986" marB="0" anchor="ctr">
                    <a:lnL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8984457"/>
                  </a:ext>
                </a:extLst>
              </a:tr>
              <a:tr h="459350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kern="1200">
                          <a:solidFill>
                            <a:srgbClr val="000000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+mn-cs"/>
                        </a:rPr>
                        <a:t>2019 </a:t>
                      </a:r>
                      <a:r>
                        <a:rPr lang="ko-KR" altLang="en-US" sz="1100" b="0" i="0" u="none" strike="noStrike" kern="1200">
                          <a:solidFill>
                            <a:srgbClr val="000000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+mn-cs"/>
                        </a:rPr>
                        <a:t>토요명품공연</a:t>
                      </a:r>
                    </a:p>
                  </a:txBody>
                  <a:tcPr marL="5986" marR="5986" marT="5986" marB="0" anchor="ctr">
                    <a:lnR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b="0" i="0" u="none" strike="noStrike" kern="1200">
                          <a:solidFill>
                            <a:srgbClr val="000000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+mn-cs"/>
                        </a:rPr>
                        <a:t>국립국악원 우면당</a:t>
                      </a:r>
                    </a:p>
                  </a:txBody>
                  <a:tcPr marL="5986" marR="5986" marT="5986" marB="0" anchor="ctr">
                    <a:lnL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kern="1200">
                          <a:solidFill>
                            <a:srgbClr val="000000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+mn-cs"/>
                        </a:rPr>
                        <a:t>14.5</a:t>
                      </a:r>
                    </a:p>
                  </a:txBody>
                  <a:tcPr marL="5986" marR="5986" marT="5986" marB="0" anchor="ctr">
                    <a:lnL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kern="1200">
                          <a:solidFill>
                            <a:srgbClr val="000000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+mn-cs"/>
                        </a:rPr>
                        <a:t>39.1</a:t>
                      </a:r>
                    </a:p>
                  </a:txBody>
                  <a:tcPr marL="5986" marR="5986" marT="5986" marB="0" anchor="ctr">
                    <a:lnL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kern="1200">
                          <a:solidFill>
                            <a:srgbClr val="000000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+mn-cs"/>
                        </a:rPr>
                        <a:t>12.7</a:t>
                      </a:r>
                    </a:p>
                  </a:txBody>
                  <a:tcPr marL="5986" marR="5986" marT="5986" marB="0" anchor="ctr">
                    <a:lnL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kern="1200">
                          <a:solidFill>
                            <a:srgbClr val="000000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+mn-cs"/>
                        </a:rPr>
                        <a:t>24.9</a:t>
                      </a:r>
                    </a:p>
                  </a:txBody>
                  <a:tcPr marL="5986" marR="5986" marT="5986" marB="0" anchor="ctr">
                    <a:lnL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kern="1200">
                          <a:solidFill>
                            <a:srgbClr val="000000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+mn-cs"/>
                        </a:rPr>
                        <a:t>7.7</a:t>
                      </a:r>
                    </a:p>
                  </a:txBody>
                  <a:tcPr marL="5986" marR="5986" marT="5986" marB="0" anchor="ctr">
                    <a:lnL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kern="1200">
                          <a:solidFill>
                            <a:srgbClr val="000000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+mn-cs"/>
                        </a:rPr>
                        <a:t>2019</a:t>
                      </a:r>
                    </a:p>
                  </a:txBody>
                  <a:tcPr marL="5986" marR="5986" marT="5986" marB="0" anchor="ctr">
                    <a:lnL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+mn-cs"/>
                        </a:rPr>
                        <a:t>국악</a:t>
                      </a:r>
                    </a:p>
                  </a:txBody>
                  <a:tcPr marL="5986" marR="5986" marT="5986" marB="0" anchor="ctr">
                    <a:lnL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7352411"/>
                  </a:ext>
                </a:extLst>
              </a:tr>
              <a:tr h="459350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+mn-cs"/>
                        </a:rPr>
                        <a:t>…</a:t>
                      </a:r>
                    </a:p>
                  </a:txBody>
                  <a:tcPr marL="5986" marR="5986" marT="5986" marB="0" anchor="ctr">
                    <a:lnR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+mn-cs"/>
                        </a:rPr>
                        <a:t>…</a:t>
                      </a:r>
                      <a:endParaRPr kumimoji="0" lang="en-US" altLang="ko-KR" sz="1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+mn-cs"/>
                      </a:endParaRPr>
                    </a:p>
                  </a:txBody>
                  <a:tcPr marL="5986" marR="5986" marT="5986" marB="0" anchor="ctr">
                    <a:lnL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+mn-cs"/>
                        </a:rPr>
                        <a:t>…</a:t>
                      </a:r>
                      <a:endParaRPr kumimoji="0" lang="en-US" altLang="ko-KR" sz="1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+mn-cs"/>
                      </a:endParaRPr>
                    </a:p>
                  </a:txBody>
                  <a:tcPr marL="5986" marR="5986" marT="5986" marB="0" anchor="ctr">
                    <a:lnL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+mn-cs"/>
                        </a:rPr>
                        <a:t>…</a:t>
                      </a:r>
                      <a:endParaRPr kumimoji="0" lang="en-US" altLang="ko-KR" sz="1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+mn-cs"/>
                      </a:endParaRPr>
                    </a:p>
                  </a:txBody>
                  <a:tcPr marL="5986" marR="5986" marT="5986" marB="0" anchor="ctr">
                    <a:lnL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+mn-cs"/>
                        </a:rPr>
                        <a:t>…</a:t>
                      </a:r>
                      <a:endParaRPr kumimoji="0" lang="en-US" altLang="ko-KR" sz="1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+mn-cs"/>
                      </a:endParaRPr>
                    </a:p>
                  </a:txBody>
                  <a:tcPr marL="5986" marR="5986" marT="5986" marB="0" anchor="ctr">
                    <a:lnL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+mn-cs"/>
                        </a:rPr>
                        <a:t>…</a:t>
                      </a:r>
                      <a:endParaRPr kumimoji="0" lang="en-US" altLang="ko-KR" sz="1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+mn-cs"/>
                      </a:endParaRPr>
                    </a:p>
                  </a:txBody>
                  <a:tcPr marL="5986" marR="5986" marT="5986" marB="0" anchor="ctr">
                    <a:lnL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+mn-cs"/>
                        </a:rPr>
                        <a:t>…</a:t>
                      </a:r>
                      <a:endParaRPr kumimoji="0" lang="en-US" altLang="ko-KR" sz="1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+mn-cs"/>
                      </a:endParaRPr>
                    </a:p>
                  </a:txBody>
                  <a:tcPr marL="5986" marR="5986" marT="5986" marB="0" anchor="ctr">
                    <a:lnL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+mn-cs"/>
                        </a:rPr>
                        <a:t>…</a:t>
                      </a:r>
                      <a:endParaRPr kumimoji="0" lang="en-US" altLang="ko-KR" sz="1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+mn-cs"/>
                      </a:endParaRPr>
                    </a:p>
                  </a:txBody>
                  <a:tcPr marL="5986" marR="5986" marT="5986" marB="0" anchor="ctr">
                    <a:lnL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+mn-cs"/>
                        </a:rPr>
                        <a:t>…</a:t>
                      </a:r>
                    </a:p>
                  </a:txBody>
                  <a:tcPr marL="5986" marR="5986" marT="5986" marB="0" anchor="ctr">
                    <a:lnL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4288445"/>
                  </a:ext>
                </a:extLst>
              </a:tr>
              <a:tr h="523149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+mn-cs"/>
                        </a:rPr>
                        <a:t>베어 더 뮤지컬</a:t>
                      </a:r>
                      <a:r>
                        <a:rPr lang="en-US" altLang="ko-KR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+mn-cs"/>
                        </a:rPr>
                        <a:t>(</a:t>
                      </a:r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+mn-cs"/>
                        </a:rPr>
                        <a:t>bare the musical)</a:t>
                      </a:r>
                    </a:p>
                  </a:txBody>
                  <a:tcPr marL="5986" marR="5986" marT="5986" marB="0" anchor="ctr">
                    <a:lnR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b="0" i="0" u="none" strike="noStrike" kern="1200">
                          <a:solidFill>
                            <a:srgbClr val="000000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+mn-cs"/>
                        </a:rPr>
                        <a:t>두산아트센터 연강홀</a:t>
                      </a:r>
                    </a:p>
                  </a:txBody>
                  <a:tcPr marL="5986" marR="5986" marT="5986" marB="0" anchor="ctr">
                    <a:lnL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+mn-cs"/>
                        </a:rPr>
                        <a:t>11.5</a:t>
                      </a:r>
                    </a:p>
                  </a:txBody>
                  <a:tcPr marL="5986" marR="5986" marT="5986" marB="0" anchor="ctr">
                    <a:lnL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kern="1200">
                          <a:solidFill>
                            <a:srgbClr val="000000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+mn-cs"/>
                        </a:rPr>
                        <a:t>49.8</a:t>
                      </a:r>
                    </a:p>
                  </a:txBody>
                  <a:tcPr marL="5986" marR="5986" marT="5986" marB="0" anchor="ctr">
                    <a:lnL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kern="1200">
                          <a:solidFill>
                            <a:srgbClr val="000000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+mn-cs"/>
                        </a:rPr>
                        <a:t>28.7</a:t>
                      </a:r>
                    </a:p>
                  </a:txBody>
                  <a:tcPr marL="5986" marR="5986" marT="5986" marB="0" anchor="ctr">
                    <a:lnL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kern="1200">
                          <a:solidFill>
                            <a:srgbClr val="000000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+mn-cs"/>
                        </a:rPr>
                        <a:t>7.5</a:t>
                      </a:r>
                    </a:p>
                  </a:txBody>
                  <a:tcPr marL="5986" marR="5986" marT="5986" marB="0" anchor="ctr">
                    <a:lnL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kern="1200">
                          <a:solidFill>
                            <a:srgbClr val="000000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+mn-cs"/>
                        </a:rPr>
                        <a:t>1.7</a:t>
                      </a:r>
                    </a:p>
                  </a:txBody>
                  <a:tcPr marL="5986" marR="5986" marT="5986" marB="0" anchor="ctr">
                    <a:lnL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kern="1200">
                          <a:solidFill>
                            <a:srgbClr val="000000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+mn-cs"/>
                        </a:rPr>
                        <a:t>2020</a:t>
                      </a:r>
                    </a:p>
                  </a:txBody>
                  <a:tcPr marL="5986" marR="5986" marT="5986" marB="0" anchor="ctr">
                    <a:lnL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+mn-cs"/>
                        </a:rPr>
                        <a:t>뮤지컬</a:t>
                      </a:r>
                    </a:p>
                  </a:txBody>
                  <a:tcPr marL="5986" marR="5986" marT="5986" marB="0" anchor="ctr">
                    <a:lnL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5971341"/>
                  </a:ext>
                </a:extLst>
              </a:tr>
              <a:tr h="523149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b="0" i="0" u="none" strike="noStrike" kern="1200">
                          <a:solidFill>
                            <a:srgbClr val="000000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+mn-cs"/>
                        </a:rPr>
                        <a:t>뮤지컬 </a:t>
                      </a:r>
                      <a:r>
                        <a:rPr lang="en-US" altLang="ko-KR" sz="1100" b="0" i="0" u="none" strike="noStrike" kern="1200">
                          <a:solidFill>
                            <a:srgbClr val="000000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+mn-cs"/>
                        </a:rPr>
                        <a:t>〈</a:t>
                      </a:r>
                      <a:r>
                        <a:rPr lang="ko-KR" altLang="en-US" sz="1100" b="0" i="0" u="none" strike="noStrike" kern="1200">
                          <a:solidFill>
                            <a:srgbClr val="000000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+mn-cs"/>
                        </a:rPr>
                        <a:t>스웨그에이지 </a:t>
                      </a:r>
                      <a:r>
                        <a:rPr lang="en-US" altLang="ko-KR" sz="1100" b="0" i="0" u="none" strike="noStrike" kern="1200">
                          <a:solidFill>
                            <a:srgbClr val="000000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+mn-cs"/>
                        </a:rPr>
                        <a:t>: </a:t>
                      </a:r>
                      <a:r>
                        <a:rPr lang="ko-KR" altLang="en-US" sz="1100" b="0" i="0" u="none" strike="noStrike" kern="1200">
                          <a:solidFill>
                            <a:srgbClr val="000000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+mn-cs"/>
                        </a:rPr>
                        <a:t>외쳐</a:t>
                      </a:r>
                      <a:r>
                        <a:rPr lang="en-US" altLang="ko-KR" sz="1100" b="0" i="0" u="none" strike="noStrike" kern="1200">
                          <a:solidFill>
                            <a:srgbClr val="000000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>
                          <a:solidFill>
                            <a:srgbClr val="000000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+mn-cs"/>
                        </a:rPr>
                        <a:t>조선</a:t>
                      </a:r>
                      <a:r>
                        <a:rPr lang="en-US" altLang="ko-KR" sz="1100" b="0" i="0" u="none" strike="noStrike" kern="1200">
                          <a:solidFill>
                            <a:srgbClr val="000000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+mn-cs"/>
                        </a:rPr>
                        <a:t>!〉</a:t>
                      </a:r>
                    </a:p>
                  </a:txBody>
                  <a:tcPr marL="5986" marR="5986" marT="5986" marB="0" anchor="ctr">
                    <a:lnR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b="0" i="0" u="none" strike="noStrike" kern="1200">
                          <a:solidFill>
                            <a:srgbClr val="000000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+mn-cs"/>
                        </a:rPr>
                        <a:t>홍익대 대학로 아트센터 대극장</a:t>
                      </a:r>
                    </a:p>
                  </a:txBody>
                  <a:tcPr marL="5986" marR="5986" marT="5986" marB="0" anchor="ctr">
                    <a:lnL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kern="1200">
                          <a:solidFill>
                            <a:srgbClr val="000000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+mn-cs"/>
                        </a:rPr>
                        <a:t>3.5</a:t>
                      </a:r>
                    </a:p>
                  </a:txBody>
                  <a:tcPr marL="5986" marR="5986" marT="5986" marB="0" anchor="ctr">
                    <a:lnL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kern="1200">
                          <a:solidFill>
                            <a:srgbClr val="000000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+mn-cs"/>
                        </a:rPr>
                        <a:t>38.5</a:t>
                      </a:r>
                    </a:p>
                  </a:txBody>
                  <a:tcPr marL="5986" marR="5986" marT="5986" marB="0" anchor="ctr">
                    <a:lnL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kern="1200">
                          <a:solidFill>
                            <a:srgbClr val="000000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+mn-cs"/>
                        </a:rPr>
                        <a:t>39.8</a:t>
                      </a:r>
                    </a:p>
                  </a:txBody>
                  <a:tcPr marL="5986" marR="5986" marT="5986" marB="0" anchor="ctr">
                    <a:lnL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kern="1200">
                          <a:solidFill>
                            <a:srgbClr val="000000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+mn-cs"/>
                        </a:rPr>
                        <a:t>14.1</a:t>
                      </a:r>
                    </a:p>
                  </a:txBody>
                  <a:tcPr marL="5986" marR="5986" marT="5986" marB="0" anchor="ctr">
                    <a:lnL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kern="1200">
                          <a:solidFill>
                            <a:srgbClr val="000000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+mn-cs"/>
                        </a:rPr>
                        <a:t>3.1</a:t>
                      </a:r>
                    </a:p>
                  </a:txBody>
                  <a:tcPr marL="5986" marR="5986" marT="5986" marB="0" anchor="ctr">
                    <a:lnL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kern="1200">
                          <a:solidFill>
                            <a:srgbClr val="000000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+mn-cs"/>
                        </a:rPr>
                        <a:t>2020</a:t>
                      </a:r>
                    </a:p>
                  </a:txBody>
                  <a:tcPr marL="5986" marR="5986" marT="5986" marB="0" anchor="ctr">
                    <a:lnL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+mn-cs"/>
                        </a:rPr>
                        <a:t>뮤지컬</a:t>
                      </a:r>
                    </a:p>
                  </a:txBody>
                  <a:tcPr marL="5986" marR="5986" marT="5986" marB="0" anchor="ctr">
                    <a:lnL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0053518"/>
                  </a:ext>
                </a:extLst>
              </a:tr>
              <a:tr h="459350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b="0" i="0" u="none" strike="noStrike" kern="1200">
                          <a:solidFill>
                            <a:srgbClr val="000000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+mn-cs"/>
                        </a:rPr>
                        <a:t>뮤지컬 </a:t>
                      </a:r>
                      <a:r>
                        <a:rPr lang="en-US" altLang="ko-KR" sz="1100" b="0" i="0" u="none" strike="noStrike" kern="1200">
                          <a:solidFill>
                            <a:srgbClr val="000000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+mn-cs"/>
                        </a:rPr>
                        <a:t>〈</a:t>
                      </a:r>
                      <a:r>
                        <a:rPr lang="ko-KR" altLang="en-US" sz="1100" b="0" i="0" u="none" strike="noStrike" kern="1200">
                          <a:solidFill>
                            <a:srgbClr val="000000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+mn-cs"/>
                        </a:rPr>
                        <a:t>웃는 남자</a:t>
                      </a:r>
                      <a:r>
                        <a:rPr lang="en-US" altLang="ko-KR" sz="1100" b="0" i="0" u="none" strike="noStrike" kern="1200">
                          <a:solidFill>
                            <a:srgbClr val="000000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+mn-cs"/>
                        </a:rPr>
                        <a:t>〉</a:t>
                      </a:r>
                    </a:p>
                  </a:txBody>
                  <a:tcPr marL="5986" marR="5986" marT="5986" marB="0" anchor="ctr">
                    <a:lnR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+mn-cs"/>
                        </a:rPr>
                        <a:t>예술의전당 오페라극장</a:t>
                      </a:r>
                    </a:p>
                  </a:txBody>
                  <a:tcPr marL="5986" marR="5986" marT="5986" marB="0" anchor="ctr">
                    <a:lnL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kern="1200">
                          <a:solidFill>
                            <a:srgbClr val="000000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+mn-cs"/>
                        </a:rPr>
                        <a:t>12.5</a:t>
                      </a:r>
                    </a:p>
                  </a:txBody>
                  <a:tcPr marL="5986" marR="5986" marT="5986" marB="0" anchor="ctr">
                    <a:lnL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kern="1200">
                          <a:solidFill>
                            <a:srgbClr val="000000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+mn-cs"/>
                        </a:rPr>
                        <a:t>48.8</a:t>
                      </a:r>
                    </a:p>
                  </a:txBody>
                  <a:tcPr marL="5986" marR="5986" marT="5986" marB="0" anchor="ctr">
                    <a:lnL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kern="1200">
                          <a:solidFill>
                            <a:srgbClr val="000000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+mn-cs"/>
                        </a:rPr>
                        <a:t>20.3</a:t>
                      </a:r>
                    </a:p>
                  </a:txBody>
                  <a:tcPr marL="5986" marR="5986" marT="5986" marB="0" anchor="ctr">
                    <a:lnL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kern="1200">
                          <a:solidFill>
                            <a:srgbClr val="000000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+mn-cs"/>
                        </a:rPr>
                        <a:t>12.8</a:t>
                      </a:r>
                    </a:p>
                  </a:txBody>
                  <a:tcPr marL="5986" marR="5986" marT="5986" marB="0" anchor="ctr">
                    <a:lnL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kern="1200">
                          <a:solidFill>
                            <a:srgbClr val="000000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+mn-cs"/>
                        </a:rPr>
                        <a:t>4.5</a:t>
                      </a:r>
                    </a:p>
                  </a:txBody>
                  <a:tcPr marL="5986" marR="5986" marT="5986" marB="0" anchor="ctr">
                    <a:lnL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kern="1200">
                          <a:solidFill>
                            <a:srgbClr val="000000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+mn-cs"/>
                        </a:rPr>
                        <a:t>2020</a:t>
                      </a:r>
                    </a:p>
                  </a:txBody>
                  <a:tcPr marL="5986" marR="5986" marT="5986" marB="0" anchor="ctr">
                    <a:lnL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+mn-cs"/>
                        </a:rPr>
                        <a:t>뮤지컬</a:t>
                      </a:r>
                    </a:p>
                  </a:txBody>
                  <a:tcPr marL="5986" marR="5986" marT="5986" marB="0" anchor="ctr">
                    <a:lnL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1040162"/>
                  </a:ext>
                </a:extLst>
              </a:tr>
              <a:tr h="459350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+mn-cs"/>
                        </a:rPr>
                        <a:t>…</a:t>
                      </a:r>
                    </a:p>
                  </a:txBody>
                  <a:tcPr marL="5986" marR="5986" marT="5986" marB="0" anchor="ctr">
                    <a:lnR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+mn-cs"/>
                        </a:rPr>
                        <a:t>…</a:t>
                      </a:r>
                      <a:endParaRPr kumimoji="0" lang="en-US" altLang="ko-KR" sz="1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+mn-cs"/>
                      </a:endParaRPr>
                    </a:p>
                  </a:txBody>
                  <a:tcPr marL="5986" marR="5986" marT="5986" marB="0" anchor="ctr">
                    <a:lnL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+mn-cs"/>
                        </a:rPr>
                        <a:t>…</a:t>
                      </a:r>
                      <a:endParaRPr kumimoji="0" lang="en-US" altLang="ko-KR" sz="1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+mn-cs"/>
                      </a:endParaRPr>
                    </a:p>
                  </a:txBody>
                  <a:tcPr marL="5986" marR="5986" marT="5986" marB="0" anchor="ctr">
                    <a:lnL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+mn-cs"/>
                        </a:rPr>
                        <a:t>…</a:t>
                      </a:r>
                      <a:endParaRPr kumimoji="0" lang="en-US" altLang="ko-KR" sz="1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+mn-cs"/>
                      </a:endParaRPr>
                    </a:p>
                  </a:txBody>
                  <a:tcPr marL="5986" marR="5986" marT="5986" marB="0" anchor="ctr">
                    <a:lnL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+mn-cs"/>
                        </a:rPr>
                        <a:t>…</a:t>
                      </a:r>
                      <a:endParaRPr kumimoji="0" lang="en-US" altLang="ko-KR" sz="1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+mn-cs"/>
                      </a:endParaRPr>
                    </a:p>
                  </a:txBody>
                  <a:tcPr marL="5986" marR="5986" marT="5986" marB="0" anchor="ctr">
                    <a:lnL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+mn-cs"/>
                        </a:rPr>
                        <a:t>…</a:t>
                      </a:r>
                      <a:endParaRPr kumimoji="0" lang="en-US" altLang="ko-KR" sz="1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+mn-cs"/>
                      </a:endParaRPr>
                    </a:p>
                  </a:txBody>
                  <a:tcPr marL="5986" marR="5986" marT="5986" marB="0" anchor="ctr">
                    <a:lnL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+mn-cs"/>
                        </a:rPr>
                        <a:t>…</a:t>
                      </a:r>
                      <a:endParaRPr kumimoji="0" lang="en-US" altLang="ko-KR" sz="1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+mn-cs"/>
                      </a:endParaRPr>
                    </a:p>
                  </a:txBody>
                  <a:tcPr marL="5986" marR="5986" marT="5986" marB="0" anchor="ctr">
                    <a:lnL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+mn-cs"/>
                        </a:rPr>
                        <a:t>…</a:t>
                      </a:r>
                      <a:endParaRPr kumimoji="0" lang="en-US" altLang="ko-KR" sz="1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+mn-cs"/>
                      </a:endParaRPr>
                    </a:p>
                  </a:txBody>
                  <a:tcPr marL="5986" marR="5986" marT="5986" marB="0" anchor="ctr">
                    <a:lnL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+mn-cs"/>
                        </a:rPr>
                        <a:t>…</a:t>
                      </a:r>
                    </a:p>
                  </a:txBody>
                  <a:tcPr marL="5986" marR="5986" marT="5986" marB="0" anchor="ctr">
                    <a:lnL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8502142"/>
                  </a:ext>
                </a:extLst>
              </a:tr>
              <a:tr h="867925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+mn-cs"/>
                        </a:rPr>
                        <a:t>〈</a:t>
                      </a:r>
                      <a:r>
                        <a:rPr lang="ko-KR" alt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+mn-cs"/>
                        </a:rPr>
                        <a:t>포르테 디 콰트로 언플러그드 콘서트</a:t>
                      </a:r>
                      <a:r>
                        <a:rPr lang="en-US" altLang="ko-KR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+mn-cs"/>
                        </a:rPr>
                        <a:t>: </a:t>
                      </a:r>
                      <a:r>
                        <a:rPr lang="ko-KR" alt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+mn-cs"/>
                        </a:rPr>
                        <a:t>더 클래식</a:t>
                      </a:r>
                      <a:r>
                        <a:rPr lang="en-US" altLang="ko-KR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+mn-cs"/>
                        </a:rPr>
                        <a:t>〉 - </a:t>
                      </a:r>
                      <a:r>
                        <a:rPr lang="ko-KR" alt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+mn-cs"/>
                        </a:rPr>
                        <a:t>서울</a:t>
                      </a:r>
                    </a:p>
                  </a:txBody>
                  <a:tcPr marL="5986" marR="5986" marT="5986" marB="0" anchor="ctr">
                    <a:lnR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+mn-cs"/>
                        </a:rPr>
                        <a:t>롯데 콘서트홀</a:t>
                      </a:r>
                    </a:p>
                  </a:txBody>
                  <a:tcPr marL="5986" marR="5986" marT="5986" marB="0" anchor="ctr">
                    <a:lnL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+mn-cs"/>
                        </a:rPr>
                        <a:t>0.4</a:t>
                      </a:r>
                    </a:p>
                  </a:txBody>
                  <a:tcPr marL="5986" marR="5986" marT="5986" marB="0" anchor="ctr">
                    <a:lnL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kern="1200">
                          <a:solidFill>
                            <a:srgbClr val="000000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+mn-cs"/>
                        </a:rPr>
                        <a:t>14</a:t>
                      </a:r>
                    </a:p>
                  </a:txBody>
                  <a:tcPr marL="5986" marR="5986" marT="5986" marB="0" anchor="ctr">
                    <a:lnL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kern="1200">
                          <a:solidFill>
                            <a:srgbClr val="000000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+mn-cs"/>
                        </a:rPr>
                        <a:t>28.1</a:t>
                      </a:r>
                    </a:p>
                  </a:txBody>
                  <a:tcPr marL="5986" marR="5986" marT="5986" marB="0" anchor="ctr">
                    <a:lnL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kern="1200">
                          <a:solidFill>
                            <a:srgbClr val="000000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+mn-cs"/>
                        </a:rPr>
                        <a:t>37.6</a:t>
                      </a:r>
                    </a:p>
                  </a:txBody>
                  <a:tcPr marL="5986" marR="5986" marT="5986" marB="0" anchor="ctr">
                    <a:lnL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+mn-cs"/>
                        </a:rPr>
                        <a:t>16.1</a:t>
                      </a:r>
                    </a:p>
                  </a:txBody>
                  <a:tcPr marL="5986" marR="5986" marT="5986" marB="0" anchor="ctr">
                    <a:lnL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kern="1200" noProof="0" dirty="0">
                          <a:solidFill>
                            <a:srgbClr val="000000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+mn-cs"/>
                        </a:rPr>
                        <a:t>2021</a:t>
                      </a:r>
                    </a:p>
                  </a:txBody>
                  <a:tcPr marL="5986" marR="5986" marT="5986" marB="0" anchor="ctr">
                    <a:lnL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kern="1200" noProof="0" dirty="0">
                          <a:solidFill>
                            <a:srgbClr val="000000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+mn-cs"/>
                        </a:rPr>
                        <a:t>클래식</a:t>
                      </a:r>
                      <a:r>
                        <a:rPr lang="en-US" altLang="ko-KR" sz="1100" b="0" i="0" u="none" strike="noStrike" kern="1200" noProof="0" dirty="0">
                          <a:solidFill>
                            <a:srgbClr val="000000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+mn-cs"/>
                        </a:rPr>
                        <a:t>/</a:t>
                      </a:r>
                      <a:r>
                        <a:rPr lang="ko-KR" altLang="en-US" sz="1100" b="0" i="0" u="none" strike="noStrike" kern="1200" noProof="0" dirty="0">
                          <a:solidFill>
                            <a:srgbClr val="000000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+mn-cs"/>
                        </a:rPr>
                        <a:t>오페라</a:t>
                      </a:r>
                      <a:endParaRPr lang="en-US" altLang="ko-KR" sz="1100" b="0" i="0" u="none" strike="noStrike" kern="1200" noProof="0" dirty="0">
                        <a:solidFill>
                          <a:srgbClr val="000000"/>
                        </a:solidFill>
                        <a:effectLst/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+mn-cs"/>
                      </a:endParaRPr>
                    </a:p>
                  </a:txBody>
                  <a:tcPr marL="5986" marR="5986" marT="5986" marB="0" anchor="ctr">
                    <a:lnL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768340"/>
                  </a:ext>
                </a:extLst>
              </a:tr>
            </a:tbl>
          </a:graphicData>
        </a:graphic>
      </p:graphicFrame>
      <p:grpSp>
        <p:nvGrpSpPr>
          <p:cNvPr id="25" name="그룹 24">
            <a:extLst>
              <a:ext uri="{FF2B5EF4-FFF2-40B4-BE49-F238E27FC236}">
                <a16:creationId xmlns:a16="http://schemas.microsoft.com/office/drawing/2014/main" id="{0A9EAD43-7332-403B-AC1D-321A429D006E}"/>
              </a:ext>
            </a:extLst>
          </p:cNvPr>
          <p:cNvGrpSpPr/>
          <p:nvPr/>
        </p:nvGrpSpPr>
        <p:grpSpPr>
          <a:xfrm>
            <a:off x="743818" y="1425440"/>
            <a:ext cx="4114345" cy="746260"/>
            <a:chOff x="12329754" y="8124952"/>
            <a:chExt cx="3828571" cy="746260"/>
          </a:xfrm>
        </p:grpSpPr>
        <p:grpSp>
          <p:nvGrpSpPr>
            <p:cNvPr id="27" name="그룹 1011">
              <a:extLst>
                <a:ext uri="{FF2B5EF4-FFF2-40B4-BE49-F238E27FC236}">
                  <a16:creationId xmlns:a16="http://schemas.microsoft.com/office/drawing/2014/main" id="{4D1049B7-05AB-4984-9C1A-A3F9368E85B7}"/>
                </a:ext>
              </a:extLst>
            </p:cNvPr>
            <p:cNvGrpSpPr/>
            <p:nvPr/>
          </p:nvGrpSpPr>
          <p:grpSpPr>
            <a:xfrm>
              <a:off x="12329754" y="8124952"/>
              <a:ext cx="3828571" cy="713143"/>
              <a:chOff x="12329754" y="8124952"/>
              <a:chExt cx="3828571" cy="713143"/>
            </a:xfrm>
          </p:grpSpPr>
          <p:pic>
            <p:nvPicPr>
              <p:cNvPr id="30" name="Object 43">
                <a:extLst>
                  <a:ext uri="{FF2B5EF4-FFF2-40B4-BE49-F238E27FC236}">
                    <a16:creationId xmlns:a16="http://schemas.microsoft.com/office/drawing/2014/main" id="{E3D76C4F-8B86-4781-B58B-654E1E367A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2329754" y="8124952"/>
                <a:ext cx="3828571" cy="713143"/>
              </a:xfrm>
              <a:prstGeom prst="rect">
                <a:avLst/>
              </a:prstGeom>
            </p:spPr>
          </p:pic>
        </p:grpSp>
        <p:sp>
          <p:nvSpPr>
            <p:cNvPr id="28" name="Object 46">
              <a:extLst>
                <a:ext uri="{FF2B5EF4-FFF2-40B4-BE49-F238E27FC236}">
                  <a16:creationId xmlns:a16="http://schemas.microsoft.com/office/drawing/2014/main" id="{7295060C-BD26-4B6D-AEF3-9DF19BB6BCFA}"/>
                </a:ext>
              </a:extLst>
            </p:cNvPr>
            <p:cNvSpPr txBox="1"/>
            <p:nvPr/>
          </p:nvSpPr>
          <p:spPr>
            <a:xfrm>
              <a:off x="12346671" y="8226338"/>
              <a:ext cx="3769335" cy="644874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/>
              <a:r>
                <a:rPr lang="ko-KR" altLang="en-US" sz="2600" dirty="0">
                  <a:solidFill>
                    <a:schemeClr val="bg1">
                      <a:lumMod val="9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최종 키오스크 설치 역 </a:t>
              </a:r>
              <a:endParaRPr lang="en-US" altLang="ko-KR" sz="2600" dirty="0">
                <a:solidFill>
                  <a:schemeClr val="bg1">
                    <a:lumMod val="9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  <a:p>
              <a:pPr algn="ctr"/>
              <a:endParaRPr lang="en-US" sz="2800" dirty="0">
                <a:solidFill>
                  <a:schemeClr val="bg1">
                    <a:lumMod val="9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sp>
        <p:nvSpPr>
          <p:cNvPr id="31" name="Object 17">
            <a:extLst>
              <a:ext uri="{FF2B5EF4-FFF2-40B4-BE49-F238E27FC236}">
                <a16:creationId xmlns:a16="http://schemas.microsoft.com/office/drawing/2014/main" id="{E72E853C-EB16-4689-9688-80F025CF708D}"/>
              </a:ext>
            </a:extLst>
          </p:cNvPr>
          <p:cNvSpPr txBox="1"/>
          <p:nvPr/>
        </p:nvSpPr>
        <p:spPr>
          <a:xfrm>
            <a:off x="609600" y="419100"/>
            <a:ext cx="6629400" cy="5154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just"/>
            <a:r>
              <a:rPr lang="en-US" sz="2400" kern="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MODELING - </a:t>
            </a:r>
            <a:r>
              <a:rPr lang="ko-KR" altLang="en-US" sz="2400" kern="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최종 키오스크 설치 역 추천</a:t>
            </a:r>
            <a:endParaRPr lang="en-US" sz="2400" kern="0" spc="-100" dirty="0">
              <a:solidFill>
                <a:schemeClr val="tx1">
                  <a:lumMod val="75000"/>
                  <a:lumOff val="25000"/>
                </a:schemeClr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13609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C10B6906-0B84-4BA9-895F-8E8D5B4DA4A1}"/>
              </a:ext>
            </a:extLst>
          </p:cNvPr>
          <p:cNvSpPr/>
          <p:nvPr/>
        </p:nvSpPr>
        <p:spPr>
          <a:xfrm flipV="1">
            <a:off x="733267" y="1075725"/>
            <a:ext cx="16814850" cy="18000"/>
          </a:xfrm>
          <a:prstGeom prst="rect">
            <a:avLst/>
          </a:prstGeom>
          <a:solidFill>
            <a:srgbClr val="D1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FF17013B-7D59-4108-8071-3C0FDDB9DB25}"/>
              </a:ext>
            </a:extLst>
          </p:cNvPr>
          <p:cNvSpPr/>
          <p:nvPr/>
        </p:nvSpPr>
        <p:spPr>
          <a:xfrm>
            <a:off x="736575" y="9334500"/>
            <a:ext cx="16815600" cy="18000"/>
          </a:xfrm>
          <a:prstGeom prst="rect">
            <a:avLst/>
          </a:prstGeom>
          <a:solidFill>
            <a:srgbClr val="D1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E6CBC3-3B3B-4233-971A-5642416D7F82}"/>
              </a:ext>
            </a:extLst>
          </p:cNvPr>
          <p:cNvSpPr txBox="1"/>
          <p:nvPr/>
        </p:nvSpPr>
        <p:spPr>
          <a:xfrm>
            <a:off x="12329603" y="659368"/>
            <a:ext cx="52725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중소규모 공연예술단체 활성화를 위한 키오스크 입지 선정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</p:txBody>
      </p:sp>
      <p:grpSp>
        <p:nvGrpSpPr>
          <p:cNvPr id="34" name="그룹 1002">
            <a:extLst>
              <a:ext uri="{FF2B5EF4-FFF2-40B4-BE49-F238E27FC236}">
                <a16:creationId xmlns:a16="http://schemas.microsoft.com/office/drawing/2014/main" id="{011A3D77-1FBE-4A72-A938-CA777AEB1019}"/>
              </a:ext>
            </a:extLst>
          </p:cNvPr>
          <p:cNvGrpSpPr/>
          <p:nvPr/>
        </p:nvGrpSpPr>
        <p:grpSpPr>
          <a:xfrm>
            <a:off x="4807945" y="1674090"/>
            <a:ext cx="2050055" cy="192810"/>
            <a:chOff x="11363561" y="7334988"/>
            <a:chExt cx="2050055" cy="192810"/>
          </a:xfrm>
        </p:grpSpPr>
        <p:pic>
          <p:nvPicPr>
            <p:cNvPr id="39" name="Object 5">
              <a:extLst>
                <a:ext uri="{FF2B5EF4-FFF2-40B4-BE49-F238E27FC236}">
                  <a16:creationId xmlns:a16="http://schemas.microsoft.com/office/drawing/2014/main" id="{4E0C421F-2E56-42BA-8E04-D34422C711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21600000">
              <a:off x="11363561" y="7334988"/>
              <a:ext cx="2050055" cy="192810"/>
            </a:xfrm>
            <a:prstGeom prst="rect">
              <a:avLst/>
            </a:prstGeom>
          </p:spPr>
        </p:pic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25B43B66-3949-4E33-B776-3A658CA07621}"/>
              </a:ext>
            </a:extLst>
          </p:cNvPr>
          <p:cNvSpPr txBox="1"/>
          <p:nvPr/>
        </p:nvSpPr>
        <p:spPr>
          <a:xfrm>
            <a:off x="6858000" y="1485900"/>
            <a:ext cx="36311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 </a:t>
            </a:r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K-Means clustering</a:t>
            </a:r>
            <a:endParaRPr lang="ko-KR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A08A1FAC-B0A1-4311-8980-FD8EDEF236EE}"/>
              </a:ext>
            </a:extLst>
          </p:cNvPr>
          <p:cNvGrpSpPr/>
          <p:nvPr/>
        </p:nvGrpSpPr>
        <p:grpSpPr>
          <a:xfrm>
            <a:off x="1761595" y="3009900"/>
            <a:ext cx="14764811" cy="5316553"/>
            <a:chOff x="1249118" y="2855292"/>
            <a:chExt cx="14764811" cy="5316553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9671893-CAEB-4500-B49F-23E8AFA09C8D}"/>
                </a:ext>
              </a:extLst>
            </p:cNvPr>
            <p:cNvSpPr txBox="1"/>
            <p:nvPr/>
          </p:nvSpPr>
          <p:spPr>
            <a:xfrm>
              <a:off x="1249118" y="4590270"/>
              <a:ext cx="14764811" cy="14874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457200" indent="-457200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en-US" altLang="ko-KR" sz="3200" dirty="0">
                  <a:solidFill>
                    <a:srgbClr val="4A9EED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Elbow method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3200" b="1" dirty="0">
                  <a:solidFill>
                    <a:srgbClr val="3A4CA8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	</a:t>
              </a:r>
              <a:r>
                <a:rPr lang="ko-KR" altLang="en-US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다양한 군집 수에 대해 성능 평가 지표</a:t>
              </a:r>
              <a:r>
                <a:rPr lang="en-US" altLang="ko-KR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(SSE)</a:t>
              </a:r>
              <a:r>
                <a:rPr lang="ko-KR" altLang="en-US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를 도시하여 최적의 군집 수 선택하는 방법</a:t>
              </a:r>
              <a:endPara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6357EF6-66A3-4899-BB1D-37F8E8B84017}"/>
                </a:ext>
              </a:extLst>
            </p:cNvPr>
            <p:cNvSpPr txBox="1"/>
            <p:nvPr/>
          </p:nvSpPr>
          <p:spPr>
            <a:xfrm>
              <a:off x="1249118" y="2855292"/>
              <a:ext cx="7231467" cy="14053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457200" indent="-457200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en-US" altLang="ko-KR" sz="3200" dirty="0">
                  <a:solidFill>
                    <a:srgbClr val="4A9EED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K-Means clustering</a:t>
              </a:r>
              <a:r>
                <a:rPr lang="en-US" altLang="ko-KR" sz="3200" dirty="0">
                  <a:solidFill>
                    <a:srgbClr val="3A4CA8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 </a:t>
              </a:r>
            </a:p>
            <a:p>
              <a:pPr lvl="1">
                <a:lnSpc>
                  <a:spcPct val="150000"/>
                </a:lnSpc>
              </a:pPr>
              <a:r>
                <a:rPr lang="en-US" altLang="ko-KR" sz="2800" b="1" i="0" u="none" strike="noStrike" dirty="0">
                  <a:solidFill>
                    <a:srgbClr val="3A4CA8"/>
                  </a:solidFill>
                  <a:effectLst/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	</a:t>
              </a:r>
              <a:r>
                <a:rPr lang="ko-KR" altLang="en-US" sz="2800" b="1" i="0" u="none" strike="noStrike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대표적인 비지도학습 군집화 알고리즘</a:t>
              </a:r>
              <a:endPara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BC74382-3E7A-40D0-BD85-B1BD4D2CFD85}"/>
                </a:ext>
              </a:extLst>
            </p:cNvPr>
            <p:cNvSpPr txBox="1"/>
            <p:nvPr/>
          </p:nvSpPr>
          <p:spPr>
            <a:xfrm>
              <a:off x="1249118" y="6325249"/>
              <a:ext cx="12051697" cy="18465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457200" indent="-457200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en-US" altLang="ko-KR" sz="3200" dirty="0">
                  <a:solidFill>
                    <a:srgbClr val="4A9EED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Silhouette method</a:t>
              </a:r>
            </a:p>
            <a:p>
              <a:pPr lvl="1">
                <a:lnSpc>
                  <a:spcPct val="150000"/>
                </a:lnSpc>
              </a:pPr>
              <a:r>
                <a:rPr lang="en-US" altLang="ko-KR" sz="2800" b="1" dirty="0">
                  <a:solidFill>
                    <a:srgbClr val="3A4CA8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	</a:t>
              </a:r>
              <a:r>
                <a:rPr lang="ko-KR" altLang="en-US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한 군집 안의 데이터들을 다른 군집과 비교해</a:t>
              </a:r>
              <a:r>
                <a:rPr lang="en-US" altLang="ko-KR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</a:t>
              </a:r>
              <a:r>
                <a:rPr lang="ko-KR" altLang="en-US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유사성을 나타내는</a:t>
              </a:r>
              <a:r>
                <a:rPr lang="en-US" altLang="ko-KR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</a:t>
              </a:r>
              <a:r>
                <a:rPr lang="ko-KR" altLang="en-US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지표</a:t>
              </a:r>
            </a:p>
            <a:p>
              <a:pPr>
                <a:lnSpc>
                  <a:spcPct val="150000"/>
                </a:lnSpc>
              </a:pPr>
              <a:endParaRPr lang="ko-KR" altLang="en-US" dirty="0">
                <a:solidFill>
                  <a:srgbClr val="3A4CA8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E832A24D-CF00-4677-94CE-02D06E823B0A}"/>
              </a:ext>
            </a:extLst>
          </p:cNvPr>
          <p:cNvGrpSpPr/>
          <p:nvPr/>
        </p:nvGrpSpPr>
        <p:grpSpPr>
          <a:xfrm>
            <a:off x="743818" y="1425440"/>
            <a:ext cx="4114345" cy="746260"/>
            <a:chOff x="12329754" y="8124952"/>
            <a:chExt cx="3828571" cy="746260"/>
          </a:xfrm>
        </p:grpSpPr>
        <p:grpSp>
          <p:nvGrpSpPr>
            <p:cNvPr id="26" name="그룹 1011">
              <a:extLst>
                <a:ext uri="{FF2B5EF4-FFF2-40B4-BE49-F238E27FC236}">
                  <a16:creationId xmlns:a16="http://schemas.microsoft.com/office/drawing/2014/main" id="{5764859C-F540-4861-8F84-D5BBF027A02A}"/>
                </a:ext>
              </a:extLst>
            </p:cNvPr>
            <p:cNvGrpSpPr/>
            <p:nvPr/>
          </p:nvGrpSpPr>
          <p:grpSpPr>
            <a:xfrm>
              <a:off x="12329754" y="8124952"/>
              <a:ext cx="3828571" cy="713143"/>
              <a:chOff x="12329754" y="8124952"/>
              <a:chExt cx="3828571" cy="713143"/>
            </a:xfrm>
          </p:grpSpPr>
          <p:pic>
            <p:nvPicPr>
              <p:cNvPr id="28" name="Object 43">
                <a:extLst>
                  <a:ext uri="{FF2B5EF4-FFF2-40B4-BE49-F238E27FC236}">
                    <a16:creationId xmlns:a16="http://schemas.microsoft.com/office/drawing/2014/main" id="{893D562B-5A86-4637-BC3C-A735C0D24D5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2329754" y="8124952"/>
                <a:ext cx="3828571" cy="713143"/>
              </a:xfrm>
              <a:prstGeom prst="rect">
                <a:avLst/>
              </a:prstGeom>
            </p:spPr>
          </p:pic>
        </p:grpSp>
        <p:sp>
          <p:nvSpPr>
            <p:cNvPr id="27" name="Object 46">
              <a:extLst>
                <a:ext uri="{FF2B5EF4-FFF2-40B4-BE49-F238E27FC236}">
                  <a16:creationId xmlns:a16="http://schemas.microsoft.com/office/drawing/2014/main" id="{494C999E-795E-43BE-BDE2-7E54D0B90AE5}"/>
                </a:ext>
              </a:extLst>
            </p:cNvPr>
            <p:cNvSpPr txBox="1"/>
            <p:nvPr/>
          </p:nvSpPr>
          <p:spPr>
            <a:xfrm>
              <a:off x="12346671" y="8226338"/>
              <a:ext cx="3769335" cy="644874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/>
              <a:r>
                <a:rPr lang="ko-KR" altLang="en-US" sz="2600" dirty="0">
                  <a:solidFill>
                    <a:schemeClr val="bg1">
                      <a:lumMod val="9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최종 키오스크 설치 역 </a:t>
              </a:r>
              <a:endParaRPr lang="en-US" altLang="ko-KR" sz="2600" dirty="0">
                <a:solidFill>
                  <a:schemeClr val="bg1">
                    <a:lumMod val="9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  <a:p>
              <a:pPr algn="ctr"/>
              <a:endParaRPr lang="en-US" sz="2800" dirty="0">
                <a:solidFill>
                  <a:schemeClr val="bg1">
                    <a:lumMod val="9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sp>
        <p:nvSpPr>
          <p:cNvPr id="30" name="Object 17">
            <a:extLst>
              <a:ext uri="{FF2B5EF4-FFF2-40B4-BE49-F238E27FC236}">
                <a16:creationId xmlns:a16="http://schemas.microsoft.com/office/drawing/2014/main" id="{4D1C7000-DE10-4D26-84C4-39BF29CCAF11}"/>
              </a:ext>
            </a:extLst>
          </p:cNvPr>
          <p:cNvSpPr txBox="1"/>
          <p:nvPr/>
        </p:nvSpPr>
        <p:spPr>
          <a:xfrm>
            <a:off x="609600" y="419100"/>
            <a:ext cx="6629400" cy="5154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just"/>
            <a:r>
              <a:rPr lang="en-US" sz="2400" kern="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MODELING - </a:t>
            </a:r>
            <a:r>
              <a:rPr lang="ko-KR" altLang="en-US" sz="2400" kern="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최종 키오스크 설치 역 추천</a:t>
            </a:r>
            <a:endParaRPr lang="en-US" sz="2400" kern="0" spc="-100" dirty="0">
              <a:solidFill>
                <a:schemeClr val="tx1">
                  <a:lumMod val="75000"/>
                  <a:lumOff val="25000"/>
                </a:schemeClr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95962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C10B6906-0B84-4BA9-895F-8E8D5B4DA4A1}"/>
              </a:ext>
            </a:extLst>
          </p:cNvPr>
          <p:cNvSpPr/>
          <p:nvPr/>
        </p:nvSpPr>
        <p:spPr>
          <a:xfrm flipV="1">
            <a:off x="733267" y="1075725"/>
            <a:ext cx="16814850" cy="18000"/>
          </a:xfrm>
          <a:prstGeom prst="rect">
            <a:avLst/>
          </a:prstGeom>
          <a:solidFill>
            <a:srgbClr val="D1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FF17013B-7D59-4108-8071-3C0FDDB9DB25}"/>
              </a:ext>
            </a:extLst>
          </p:cNvPr>
          <p:cNvSpPr/>
          <p:nvPr/>
        </p:nvSpPr>
        <p:spPr>
          <a:xfrm>
            <a:off x="736575" y="9334500"/>
            <a:ext cx="16815600" cy="18000"/>
          </a:xfrm>
          <a:prstGeom prst="rect">
            <a:avLst/>
          </a:prstGeom>
          <a:solidFill>
            <a:srgbClr val="D1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E6CBC3-3B3B-4233-971A-5642416D7F82}"/>
              </a:ext>
            </a:extLst>
          </p:cNvPr>
          <p:cNvSpPr txBox="1"/>
          <p:nvPr/>
        </p:nvSpPr>
        <p:spPr>
          <a:xfrm>
            <a:off x="12329603" y="659368"/>
            <a:ext cx="52725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중소규모 공연예술단체 활성화를 위한 키오스크 입지 선정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</p:txBody>
      </p:sp>
      <p:grpSp>
        <p:nvGrpSpPr>
          <p:cNvPr id="34" name="그룹 1002">
            <a:extLst>
              <a:ext uri="{FF2B5EF4-FFF2-40B4-BE49-F238E27FC236}">
                <a16:creationId xmlns:a16="http://schemas.microsoft.com/office/drawing/2014/main" id="{011A3D77-1FBE-4A72-A938-CA777AEB1019}"/>
              </a:ext>
            </a:extLst>
          </p:cNvPr>
          <p:cNvGrpSpPr/>
          <p:nvPr/>
        </p:nvGrpSpPr>
        <p:grpSpPr>
          <a:xfrm>
            <a:off x="4807945" y="1674090"/>
            <a:ext cx="2050055" cy="192810"/>
            <a:chOff x="11363561" y="7334988"/>
            <a:chExt cx="2050055" cy="192810"/>
          </a:xfrm>
        </p:grpSpPr>
        <p:pic>
          <p:nvPicPr>
            <p:cNvPr id="39" name="Object 5">
              <a:extLst>
                <a:ext uri="{FF2B5EF4-FFF2-40B4-BE49-F238E27FC236}">
                  <a16:creationId xmlns:a16="http://schemas.microsoft.com/office/drawing/2014/main" id="{4E0C421F-2E56-42BA-8E04-D34422C711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21600000">
              <a:off x="11363561" y="7334988"/>
              <a:ext cx="2050055" cy="192810"/>
            </a:xfrm>
            <a:prstGeom prst="rect">
              <a:avLst/>
            </a:prstGeom>
          </p:spPr>
        </p:pic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25B43B66-3949-4E33-B776-3A658CA07621}"/>
              </a:ext>
            </a:extLst>
          </p:cNvPr>
          <p:cNvSpPr txBox="1"/>
          <p:nvPr/>
        </p:nvSpPr>
        <p:spPr>
          <a:xfrm>
            <a:off x="6858000" y="1485900"/>
            <a:ext cx="36311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 </a:t>
            </a:r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K-Means clustering</a:t>
            </a:r>
            <a:endParaRPr lang="ko-KR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6E0E73BC-CB67-4451-ADE2-7159BCAB1FBF}"/>
              </a:ext>
            </a:extLst>
          </p:cNvPr>
          <p:cNvGrpSpPr/>
          <p:nvPr/>
        </p:nvGrpSpPr>
        <p:grpSpPr>
          <a:xfrm>
            <a:off x="914400" y="2534255"/>
            <a:ext cx="17020951" cy="566490"/>
            <a:chOff x="1066800" y="2534255"/>
            <a:chExt cx="17020951" cy="56649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13DA247-BAC4-499A-A4B1-C317CE14495F}"/>
                </a:ext>
              </a:extLst>
            </p:cNvPr>
            <p:cNvSpPr txBox="1"/>
            <p:nvPr/>
          </p:nvSpPr>
          <p:spPr>
            <a:xfrm>
              <a:off x="1066800" y="2577525"/>
              <a:ext cx="264110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>
                  <a:solidFill>
                    <a:srgbClr val="4A9EED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Elbow method</a:t>
              </a:r>
              <a:endParaRPr lang="ko-KR" altLang="en-US" sz="3200" dirty="0">
                <a:solidFill>
                  <a:srgbClr val="4A9EED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669FD19-206B-4438-8EFE-E02B19A70BD1}"/>
                </a:ext>
              </a:extLst>
            </p:cNvPr>
            <p:cNvSpPr txBox="1"/>
            <p:nvPr/>
          </p:nvSpPr>
          <p:spPr>
            <a:xfrm>
              <a:off x="3573842" y="2534255"/>
              <a:ext cx="14513909" cy="5346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ts val="3760"/>
                </a:lnSpc>
              </a:pPr>
              <a:r>
                <a:rPr lang="en-US" altLang="ko-KR" sz="2400" dirty="0">
                  <a:solidFill>
                    <a:srgbClr val="000000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: </a:t>
              </a:r>
              <a:r>
                <a:rPr lang="ko-KR" altLang="en-US" sz="2400" b="0" i="0" u="none" strike="noStrike" dirty="0">
                  <a:solidFill>
                    <a:srgbClr val="000000"/>
                  </a:solidFill>
                  <a:effectLst/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군집을 추가로 늘려가면서</a:t>
              </a:r>
              <a:r>
                <a:rPr lang="en-US" altLang="ko-KR" sz="2400" dirty="0">
                  <a:solidFill>
                    <a:srgbClr val="000000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 </a:t>
              </a:r>
              <a:r>
                <a:rPr lang="ko-KR" altLang="en-US" sz="2400" b="0" i="0" u="none" strike="noStrike" dirty="0">
                  <a:solidFill>
                    <a:srgbClr val="000000"/>
                  </a:solidFill>
                  <a:effectLst/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군집내 변동성이 급감하는 군집 개수에서 최적 군집 수가 결정되는 경우가 일반적</a:t>
              </a:r>
              <a:endParaRPr lang="ko-KR" altLang="en-US" sz="2400" b="1" i="0" u="none" strike="noStrike" dirty="0">
                <a:solidFill>
                  <a:srgbClr val="000000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C34BD20B-E223-452A-8D82-7126C39A42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280" y="3403770"/>
            <a:ext cx="8841520" cy="556667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94D55DD-9FAC-46B8-B4D5-6116FE45FCE6}"/>
              </a:ext>
            </a:extLst>
          </p:cNvPr>
          <p:cNvSpPr txBox="1"/>
          <p:nvPr/>
        </p:nvSpPr>
        <p:spPr>
          <a:xfrm>
            <a:off x="4314287" y="4914900"/>
            <a:ext cx="330571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군집 개수 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3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개 이후로 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ctr"/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기울기 완만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endParaRPr lang="ko-KR" altLang="en-US" dirty="0"/>
          </a:p>
        </p:txBody>
      </p:sp>
      <p:pic>
        <p:nvPicPr>
          <p:cNvPr id="16" name="그래픽 15" descr="줄 화살표: 일자형 단색으로 채워진">
            <a:extLst>
              <a:ext uri="{FF2B5EF4-FFF2-40B4-BE49-F238E27FC236}">
                <a16:creationId xmlns:a16="http://schemas.microsoft.com/office/drawing/2014/main" id="{BC23E64C-CD73-491A-B9DA-10F4D41AEAD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8145263">
            <a:off x="4135635" y="5677906"/>
            <a:ext cx="1095623" cy="914400"/>
          </a:xfrm>
          <a:prstGeom prst="rect">
            <a:avLst/>
          </a:prstGeom>
        </p:spPr>
      </p:pic>
      <p:pic>
        <p:nvPicPr>
          <p:cNvPr id="21" name="그림 20" descr="텍스트이(가) 표시된 사진&#10;&#10;자동 생성된 설명">
            <a:extLst>
              <a:ext uri="{FF2B5EF4-FFF2-40B4-BE49-F238E27FC236}">
                <a16:creationId xmlns:a16="http://schemas.microsoft.com/office/drawing/2014/main" id="{C614C5E4-BD25-4530-85AE-2389F054689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1559"/>
          <a:stretch/>
        </p:blipFill>
        <p:spPr>
          <a:xfrm>
            <a:off x="10467416" y="4450050"/>
            <a:ext cx="6620212" cy="2580450"/>
          </a:xfrm>
          <a:prstGeom prst="rect">
            <a:avLst/>
          </a:prstGeom>
        </p:spPr>
      </p:pic>
      <p:grpSp>
        <p:nvGrpSpPr>
          <p:cNvPr id="31" name="그룹 30">
            <a:extLst>
              <a:ext uri="{FF2B5EF4-FFF2-40B4-BE49-F238E27FC236}">
                <a16:creationId xmlns:a16="http://schemas.microsoft.com/office/drawing/2014/main" id="{9C8075ED-64B1-413D-8127-ED7E306F7A80}"/>
              </a:ext>
            </a:extLst>
          </p:cNvPr>
          <p:cNvGrpSpPr/>
          <p:nvPr/>
        </p:nvGrpSpPr>
        <p:grpSpPr>
          <a:xfrm>
            <a:off x="743818" y="1425440"/>
            <a:ext cx="4114345" cy="746260"/>
            <a:chOff x="12329754" y="8124952"/>
            <a:chExt cx="3828571" cy="746260"/>
          </a:xfrm>
        </p:grpSpPr>
        <p:grpSp>
          <p:nvGrpSpPr>
            <p:cNvPr id="32" name="그룹 1011">
              <a:extLst>
                <a:ext uri="{FF2B5EF4-FFF2-40B4-BE49-F238E27FC236}">
                  <a16:creationId xmlns:a16="http://schemas.microsoft.com/office/drawing/2014/main" id="{35BFB09B-7D9A-4A88-B9FE-D685098468AF}"/>
                </a:ext>
              </a:extLst>
            </p:cNvPr>
            <p:cNvGrpSpPr/>
            <p:nvPr/>
          </p:nvGrpSpPr>
          <p:grpSpPr>
            <a:xfrm>
              <a:off x="12329754" y="8124952"/>
              <a:ext cx="3828571" cy="713143"/>
              <a:chOff x="12329754" y="8124952"/>
              <a:chExt cx="3828571" cy="713143"/>
            </a:xfrm>
          </p:grpSpPr>
          <p:pic>
            <p:nvPicPr>
              <p:cNvPr id="41" name="Object 43">
                <a:extLst>
                  <a:ext uri="{FF2B5EF4-FFF2-40B4-BE49-F238E27FC236}">
                    <a16:creationId xmlns:a16="http://schemas.microsoft.com/office/drawing/2014/main" id="{FDA643E2-1078-4AED-840D-B28CFC9BA2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2329754" y="8124952"/>
                <a:ext cx="3828571" cy="713143"/>
              </a:xfrm>
              <a:prstGeom prst="rect">
                <a:avLst/>
              </a:prstGeom>
            </p:spPr>
          </p:pic>
        </p:grpSp>
        <p:sp>
          <p:nvSpPr>
            <p:cNvPr id="33" name="Object 46">
              <a:extLst>
                <a:ext uri="{FF2B5EF4-FFF2-40B4-BE49-F238E27FC236}">
                  <a16:creationId xmlns:a16="http://schemas.microsoft.com/office/drawing/2014/main" id="{3DD25AE6-1A1F-4547-87A1-583FC67B768D}"/>
                </a:ext>
              </a:extLst>
            </p:cNvPr>
            <p:cNvSpPr txBox="1"/>
            <p:nvPr/>
          </p:nvSpPr>
          <p:spPr>
            <a:xfrm>
              <a:off x="12346671" y="8226338"/>
              <a:ext cx="3769335" cy="644874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/>
              <a:r>
                <a:rPr lang="ko-KR" altLang="en-US" sz="2600" dirty="0">
                  <a:solidFill>
                    <a:schemeClr val="bg1">
                      <a:lumMod val="9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최종 키오스크 설치 역 </a:t>
              </a:r>
              <a:endParaRPr lang="en-US" altLang="ko-KR" sz="2600" dirty="0">
                <a:solidFill>
                  <a:schemeClr val="bg1">
                    <a:lumMod val="9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  <a:p>
              <a:pPr algn="ctr"/>
              <a:endParaRPr lang="en-US" sz="2800" dirty="0">
                <a:solidFill>
                  <a:schemeClr val="bg1">
                    <a:lumMod val="9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sp>
        <p:nvSpPr>
          <p:cNvPr id="42" name="Object 17">
            <a:extLst>
              <a:ext uri="{FF2B5EF4-FFF2-40B4-BE49-F238E27FC236}">
                <a16:creationId xmlns:a16="http://schemas.microsoft.com/office/drawing/2014/main" id="{4D0FCBFE-1CF7-48A8-9FA5-AEF9606B2A23}"/>
              </a:ext>
            </a:extLst>
          </p:cNvPr>
          <p:cNvSpPr txBox="1"/>
          <p:nvPr/>
        </p:nvSpPr>
        <p:spPr>
          <a:xfrm>
            <a:off x="609600" y="419100"/>
            <a:ext cx="6629400" cy="5154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just"/>
            <a:r>
              <a:rPr lang="en-US" sz="2400" kern="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MODELING - </a:t>
            </a:r>
            <a:r>
              <a:rPr lang="ko-KR" altLang="en-US" sz="2400" kern="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최종 키오스크 설치 역 추천</a:t>
            </a:r>
            <a:endParaRPr lang="en-US" sz="2400" kern="0" spc="-100" dirty="0">
              <a:solidFill>
                <a:schemeClr val="tx1">
                  <a:lumMod val="75000"/>
                  <a:lumOff val="25000"/>
                </a:schemeClr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627888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C10B6906-0B84-4BA9-895F-8E8D5B4DA4A1}"/>
              </a:ext>
            </a:extLst>
          </p:cNvPr>
          <p:cNvSpPr/>
          <p:nvPr/>
        </p:nvSpPr>
        <p:spPr>
          <a:xfrm flipV="1">
            <a:off x="733267" y="1075725"/>
            <a:ext cx="16814850" cy="18000"/>
          </a:xfrm>
          <a:prstGeom prst="rect">
            <a:avLst/>
          </a:prstGeom>
          <a:solidFill>
            <a:srgbClr val="D1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FF17013B-7D59-4108-8071-3C0FDDB9DB25}"/>
              </a:ext>
            </a:extLst>
          </p:cNvPr>
          <p:cNvSpPr/>
          <p:nvPr/>
        </p:nvSpPr>
        <p:spPr>
          <a:xfrm>
            <a:off x="736575" y="9334500"/>
            <a:ext cx="16815600" cy="18000"/>
          </a:xfrm>
          <a:prstGeom prst="rect">
            <a:avLst/>
          </a:prstGeom>
          <a:solidFill>
            <a:srgbClr val="D1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E6CBC3-3B3B-4233-971A-5642416D7F82}"/>
              </a:ext>
            </a:extLst>
          </p:cNvPr>
          <p:cNvSpPr txBox="1"/>
          <p:nvPr/>
        </p:nvSpPr>
        <p:spPr>
          <a:xfrm>
            <a:off x="12329603" y="659368"/>
            <a:ext cx="52725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중소규모 공연예술단체 활성화를 위한 키오스크 입지 선정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</p:txBody>
      </p:sp>
      <p:grpSp>
        <p:nvGrpSpPr>
          <p:cNvPr id="34" name="그룹 1002">
            <a:extLst>
              <a:ext uri="{FF2B5EF4-FFF2-40B4-BE49-F238E27FC236}">
                <a16:creationId xmlns:a16="http://schemas.microsoft.com/office/drawing/2014/main" id="{011A3D77-1FBE-4A72-A938-CA777AEB1019}"/>
              </a:ext>
            </a:extLst>
          </p:cNvPr>
          <p:cNvGrpSpPr/>
          <p:nvPr/>
        </p:nvGrpSpPr>
        <p:grpSpPr>
          <a:xfrm>
            <a:off x="4807945" y="1674090"/>
            <a:ext cx="2050055" cy="192810"/>
            <a:chOff x="11363561" y="7334988"/>
            <a:chExt cx="2050055" cy="192810"/>
          </a:xfrm>
        </p:grpSpPr>
        <p:pic>
          <p:nvPicPr>
            <p:cNvPr id="39" name="Object 5">
              <a:extLst>
                <a:ext uri="{FF2B5EF4-FFF2-40B4-BE49-F238E27FC236}">
                  <a16:creationId xmlns:a16="http://schemas.microsoft.com/office/drawing/2014/main" id="{4E0C421F-2E56-42BA-8E04-D34422C711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21600000">
              <a:off x="11363561" y="7334988"/>
              <a:ext cx="2050055" cy="192810"/>
            </a:xfrm>
            <a:prstGeom prst="rect">
              <a:avLst/>
            </a:prstGeom>
          </p:spPr>
        </p:pic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25B43B66-3949-4E33-B776-3A658CA07621}"/>
              </a:ext>
            </a:extLst>
          </p:cNvPr>
          <p:cNvSpPr txBox="1"/>
          <p:nvPr/>
        </p:nvSpPr>
        <p:spPr>
          <a:xfrm>
            <a:off x="6858000" y="1485900"/>
            <a:ext cx="36311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 </a:t>
            </a:r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K-Means clustering</a:t>
            </a:r>
            <a:endParaRPr lang="ko-KR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C1901B6-EDFF-4719-89ED-BCEB022E81F7}"/>
              </a:ext>
            </a:extLst>
          </p:cNvPr>
          <p:cNvSpPr txBox="1"/>
          <p:nvPr/>
        </p:nvSpPr>
        <p:spPr>
          <a:xfrm>
            <a:off x="914400" y="2577525"/>
            <a:ext cx="333450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4A9EED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Silhouette method</a:t>
            </a:r>
          </a:p>
          <a:p>
            <a:endParaRPr lang="ko-KR" altLang="en-US" sz="3200" dirty="0">
              <a:solidFill>
                <a:srgbClr val="4A9EED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96E889A-E1EC-4C00-8A2F-F4EF10CB3558}"/>
              </a:ext>
            </a:extLst>
          </p:cNvPr>
          <p:cNvSpPr txBox="1"/>
          <p:nvPr/>
        </p:nvSpPr>
        <p:spPr>
          <a:xfrm>
            <a:off x="4267200" y="3054754"/>
            <a:ext cx="9119804" cy="10219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3760"/>
              </a:lnSpc>
            </a:pPr>
            <a:r>
              <a:rPr lang="ko-KR" altLang="en-US" sz="24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같은 군집 내 거리가 짧을 수록</a:t>
            </a:r>
            <a:r>
              <a:rPr lang="en-US" altLang="ko-KR" sz="24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sz="24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다른 군집과의 거리는 멀수록 좋음 </a:t>
            </a:r>
          </a:p>
          <a:p>
            <a:pPr algn="ctr">
              <a:lnSpc>
                <a:spcPts val="3760"/>
              </a:lnSpc>
            </a:pPr>
            <a:endParaRPr lang="ko-KR" altLang="en-US" sz="2400" b="1" i="0" u="none" strike="noStrike" dirty="0">
              <a:solidFill>
                <a:srgbClr val="000000"/>
              </a:solidFill>
              <a:effectLst/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8792AC-2A68-494C-B010-2212ADBB67C6}"/>
              </a:ext>
            </a:extLst>
          </p:cNvPr>
          <p:cNvSpPr txBox="1"/>
          <p:nvPr/>
        </p:nvSpPr>
        <p:spPr>
          <a:xfrm>
            <a:off x="4191000" y="2597554"/>
            <a:ext cx="12178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: </a:t>
            </a:r>
            <a:r>
              <a:rPr lang="ko-KR" altLang="en-US" sz="24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실루엣 계수는 </a:t>
            </a:r>
            <a:r>
              <a:rPr lang="en-US" altLang="ko-KR" sz="24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-1 </a:t>
            </a:r>
            <a:r>
              <a:rPr lang="ko-KR" altLang="en-US" sz="24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부터 </a:t>
            </a:r>
            <a:r>
              <a:rPr lang="en-US" altLang="ko-KR" sz="24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1</a:t>
            </a:r>
            <a:r>
              <a:rPr lang="ko-KR" altLang="en-US" sz="24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사이의 값을 가지고 </a:t>
            </a:r>
            <a:r>
              <a:rPr lang="en-US" altLang="ko-KR" sz="24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1</a:t>
            </a:r>
            <a:r>
              <a:rPr lang="ko-KR" altLang="en-US" sz="24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에 가까울수록 클러스터링 결과가 잘 부합함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EBEC0F0-0DCE-483A-96AB-5EEE324BE5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366" y="3115248"/>
            <a:ext cx="8906034" cy="603867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F5C8167-448A-4F61-8AD3-82B1389C1620}"/>
              </a:ext>
            </a:extLst>
          </p:cNvPr>
          <p:cNvSpPr txBox="1"/>
          <p:nvPr/>
        </p:nvSpPr>
        <p:spPr>
          <a:xfrm>
            <a:off x="9525222" y="5314950"/>
            <a:ext cx="7560083" cy="1698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4260"/>
              </a:lnSpc>
            </a:pPr>
            <a:r>
              <a:rPr lang="en-US" altLang="ko-KR" sz="28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3</a:t>
            </a:r>
            <a:r>
              <a:rPr lang="ko-KR" altLang="en-US" sz="28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개의 군집에서 모두 실루엣 계수가 </a:t>
            </a:r>
            <a:r>
              <a:rPr lang="en-US" altLang="ko-KR" sz="28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 </a:t>
            </a:r>
            <a:r>
              <a:rPr lang="ko-KR" altLang="en-US" sz="28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이상이고 </a:t>
            </a:r>
            <a:endParaRPr lang="en-US" altLang="ko-KR" sz="2800" dirty="0">
              <a:solidFill>
                <a:srgbClr val="00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>
              <a:lnSpc>
                <a:spcPts val="4260"/>
              </a:lnSpc>
            </a:pPr>
            <a:r>
              <a:rPr lang="ko-KR" altLang="en-US" sz="28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평균은 </a:t>
            </a:r>
            <a:r>
              <a:rPr lang="en-US" altLang="ko-KR" sz="28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0.3</a:t>
            </a:r>
            <a:r>
              <a:rPr lang="ko-KR" altLang="en-US" sz="28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으로 나타났으므로</a:t>
            </a:r>
            <a:endParaRPr lang="en-US" altLang="ko-KR" sz="2800" dirty="0">
              <a:solidFill>
                <a:srgbClr val="00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>
              <a:lnSpc>
                <a:spcPts val="4260"/>
              </a:lnSpc>
            </a:pPr>
            <a:r>
              <a:rPr lang="ko-KR" altLang="en-US" sz="28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군집화가 잘 이루어졌다고 평가할 수 있음</a:t>
            </a:r>
            <a:endParaRPr lang="ko-KR" altLang="en-US" sz="2400" dirty="0">
              <a:solidFill>
                <a:srgbClr val="00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73FBE917-CF08-46F4-BAAA-93D48BFE694A}"/>
              </a:ext>
            </a:extLst>
          </p:cNvPr>
          <p:cNvGrpSpPr/>
          <p:nvPr/>
        </p:nvGrpSpPr>
        <p:grpSpPr>
          <a:xfrm>
            <a:off x="743818" y="1425440"/>
            <a:ext cx="4114345" cy="746260"/>
            <a:chOff x="12329754" y="8124952"/>
            <a:chExt cx="3828571" cy="746260"/>
          </a:xfrm>
        </p:grpSpPr>
        <p:grpSp>
          <p:nvGrpSpPr>
            <p:cNvPr id="30" name="그룹 1011">
              <a:extLst>
                <a:ext uri="{FF2B5EF4-FFF2-40B4-BE49-F238E27FC236}">
                  <a16:creationId xmlns:a16="http://schemas.microsoft.com/office/drawing/2014/main" id="{1B8D6FCF-30BB-4446-A677-6E2C39129433}"/>
                </a:ext>
              </a:extLst>
            </p:cNvPr>
            <p:cNvGrpSpPr/>
            <p:nvPr/>
          </p:nvGrpSpPr>
          <p:grpSpPr>
            <a:xfrm>
              <a:off x="12329754" y="8124952"/>
              <a:ext cx="3828571" cy="713143"/>
              <a:chOff x="12329754" y="8124952"/>
              <a:chExt cx="3828571" cy="713143"/>
            </a:xfrm>
          </p:grpSpPr>
          <p:pic>
            <p:nvPicPr>
              <p:cNvPr id="32" name="Object 43">
                <a:extLst>
                  <a:ext uri="{FF2B5EF4-FFF2-40B4-BE49-F238E27FC236}">
                    <a16:creationId xmlns:a16="http://schemas.microsoft.com/office/drawing/2014/main" id="{A5A0EB9C-C9A1-4F7B-BA87-69B3FE6C9D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2329754" y="8124952"/>
                <a:ext cx="3828571" cy="713143"/>
              </a:xfrm>
              <a:prstGeom prst="rect">
                <a:avLst/>
              </a:prstGeom>
            </p:spPr>
          </p:pic>
        </p:grpSp>
        <p:sp>
          <p:nvSpPr>
            <p:cNvPr id="31" name="Object 46">
              <a:extLst>
                <a:ext uri="{FF2B5EF4-FFF2-40B4-BE49-F238E27FC236}">
                  <a16:creationId xmlns:a16="http://schemas.microsoft.com/office/drawing/2014/main" id="{3D0BB270-D10A-4306-B488-5A17D24ECDE5}"/>
                </a:ext>
              </a:extLst>
            </p:cNvPr>
            <p:cNvSpPr txBox="1"/>
            <p:nvPr/>
          </p:nvSpPr>
          <p:spPr>
            <a:xfrm>
              <a:off x="12346671" y="8226338"/>
              <a:ext cx="3769335" cy="644874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/>
              <a:r>
                <a:rPr lang="ko-KR" altLang="en-US" sz="2600" dirty="0">
                  <a:solidFill>
                    <a:schemeClr val="bg1">
                      <a:lumMod val="9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최종 키오스크 설치 역 </a:t>
              </a:r>
              <a:endParaRPr lang="en-US" altLang="ko-KR" sz="2600" dirty="0">
                <a:solidFill>
                  <a:schemeClr val="bg1">
                    <a:lumMod val="9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  <a:p>
              <a:pPr algn="ctr"/>
              <a:endParaRPr lang="en-US" sz="2800" dirty="0">
                <a:solidFill>
                  <a:schemeClr val="bg1">
                    <a:lumMod val="9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sp>
        <p:nvSpPr>
          <p:cNvPr id="33" name="Object 17">
            <a:extLst>
              <a:ext uri="{FF2B5EF4-FFF2-40B4-BE49-F238E27FC236}">
                <a16:creationId xmlns:a16="http://schemas.microsoft.com/office/drawing/2014/main" id="{76F4FB8D-F26F-4E48-ACB0-AD732960AD32}"/>
              </a:ext>
            </a:extLst>
          </p:cNvPr>
          <p:cNvSpPr txBox="1"/>
          <p:nvPr/>
        </p:nvSpPr>
        <p:spPr>
          <a:xfrm>
            <a:off x="609600" y="419100"/>
            <a:ext cx="6629400" cy="5154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just"/>
            <a:r>
              <a:rPr lang="en-US" sz="2400" kern="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MODELING - </a:t>
            </a:r>
            <a:r>
              <a:rPr lang="ko-KR" altLang="en-US" sz="2400" kern="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최종 키오스크 설치 역 추천</a:t>
            </a:r>
            <a:endParaRPr lang="en-US" sz="2400" kern="0" spc="-100" dirty="0">
              <a:solidFill>
                <a:schemeClr val="tx1">
                  <a:lumMod val="75000"/>
                  <a:lumOff val="25000"/>
                </a:schemeClr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420720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C10B6906-0B84-4BA9-895F-8E8D5B4DA4A1}"/>
              </a:ext>
            </a:extLst>
          </p:cNvPr>
          <p:cNvSpPr/>
          <p:nvPr/>
        </p:nvSpPr>
        <p:spPr>
          <a:xfrm flipV="1">
            <a:off x="733267" y="1075725"/>
            <a:ext cx="16814850" cy="18000"/>
          </a:xfrm>
          <a:prstGeom prst="rect">
            <a:avLst/>
          </a:prstGeom>
          <a:solidFill>
            <a:srgbClr val="D1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FF17013B-7D59-4108-8071-3C0FDDB9DB25}"/>
              </a:ext>
            </a:extLst>
          </p:cNvPr>
          <p:cNvSpPr/>
          <p:nvPr/>
        </p:nvSpPr>
        <p:spPr>
          <a:xfrm>
            <a:off x="736575" y="9334500"/>
            <a:ext cx="16815600" cy="18000"/>
          </a:xfrm>
          <a:prstGeom prst="rect">
            <a:avLst/>
          </a:prstGeom>
          <a:solidFill>
            <a:srgbClr val="D1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E6CBC3-3B3B-4233-971A-5642416D7F82}"/>
              </a:ext>
            </a:extLst>
          </p:cNvPr>
          <p:cNvSpPr txBox="1"/>
          <p:nvPr/>
        </p:nvSpPr>
        <p:spPr>
          <a:xfrm>
            <a:off x="12329603" y="659368"/>
            <a:ext cx="52725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중소규모 공연예술단체 활성화를 위한 키오스크 입지 선정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</p:txBody>
      </p:sp>
      <p:grpSp>
        <p:nvGrpSpPr>
          <p:cNvPr id="34" name="그룹 1002">
            <a:extLst>
              <a:ext uri="{FF2B5EF4-FFF2-40B4-BE49-F238E27FC236}">
                <a16:creationId xmlns:a16="http://schemas.microsoft.com/office/drawing/2014/main" id="{011A3D77-1FBE-4A72-A938-CA777AEB1019}"/>
              </a:ext>
            </a:extLst>
          </p:cNvPr>
          <p:cNvGrpSpPr/>
          <p:nvPr/>
        </p:nvGrpSpPr>
        <p:grpSpPr>
          <a:xfrm>
            <a:off x="4807945" y="1674090"/>
            <a:ext cx="2050055" cy="192810"/>
            <a:chOff x="11363561" y="7334988"/>
            <a:chExt cx="2050055" cy="192810"/>
          </a:xfrm>
        </p:grpSpPr>
        <p:pic>
          <p:nvPicPr>
            <p:cNvPr id="39" name="Object 5">
              <a:extLst>
                <a:ext uri="{FF2B5EF4-FFF2-40B4-BE49-F238E27FC236}">
                  <a16:creationId xmlns:a16="http://schemas.microsoft.com/office/drawing/2014/main" id="{4E0C421F-2E56-42BA-8E04-D34422C711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21600000">
              <a:off x="11363561" y="7334988"/>
              <a:ext cx="2050055" cy="192810"/>
            </a:xfrm>
            <a:prstGeom prst="rect">
              <a:avLst/>
            </a:prstGeom>
          </p:spPr>
        </p:pic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25B43B66-3949-4E33-B776-3A658CA07621}"/>
              </a:ext>
            </a:extLst>
          </p:cNvPr>
          <p:cNvSpPr txBox="1"/>
          <p:nvPr/>
        </p:nvSpPr>
        <p:spPr>
          <a:xfrm>
            <a:off x="6858000" y="1485900"/>
            <a:ext cx="36311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 </a:t>
            </a:r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K-Means clustering</a:t>
            </a:r>
            <a:endParaRPr lang="ko-KR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D8E781B7-AB56-4E95-85F0-DB4AFED2D724}"/>
              </a:ext>
            </a:extLst>
          </p:cNvPr>
          <p:cNvGrpSpPr/>
          <p:nvPr/>
        </p:nvGrpSpPr>
        <p:grpSpPr>
          <a:xfrm>
            <a:off x="990600" y="2628900"/>
            <a:ext cx="11946476" cy="1015663"/>
            <a:chOff x="914400" y="2577525"/>
            <a:chExt cx="11946476" cy="1015663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A921543-E978-4C5D-8E85-1E961BF170DD}"/>
                </a:ext>
              </a:extLst>
            </p:cNvPr>
            <p:cNvSpPr txBox="1"/>
            <p:nvPr/>
          </p:nvSpPr>
          <p:spPr>
            <a:xfrm>
              <a:off x="914400" y="2577525"/>
              <a:ext cx="2986138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>
                  <a:solidFill>
                    <a:srgbClr val="4A9EED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주성분 분석</a:t>
              </a:r>
              <a:r>
                <a:rPr lang="en-US" altLang="ko-KR" sz="2800" dirty="0">
                  <a:solidFill>
                    <a:srgbClr val="4A9EED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(PCA)</a:t>
              </a:r>
            </a:p>
            <a:p>
              <a:endParaRPr lang="ko-KR" altLang="en-US" sz="3200" dirty="0">
                <a:solidFill>
                  <a:srgbClr val="4A9EED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7D59BC7-A5BB-47C3-855D-A062190B7235}"/>
                </a:ext>
              </a:extLst>
            </p:cNvPr>
            <p:cNvSpPr txBox="1"/>
            <p:nvPr/>
          </p:nvSpPr>
          <p:spPr>
            <a:xfrm>
              <a:off x="3810000" y="2624435"/>
              <a:ext cx="905087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solidFill>
                    <a:srgbClr val="000000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: </a:t>
              </a:r>
              <a:r>
                <a:rPr lang="ko-KR" altLang="en-US" sz="2400" dirty="0">
                  <a:solidFill>
                    <a:srgbClr val="000000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주어진 데이터의 정보를 최대한 유지하면서 차원을 축소하는 기법 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E0D31A3E-40F0-4696-A315-008AE60AC5CA}"/>
              </a:ext>
            </a:extLst>
          </p:cNvPr>
          <p:cNvGrpSpPr/>
          <p:nvPr/>
        </p:nvGrpSpPr>
        <p:grpSpPr>
          <a:xfrm>
            <a:off x="30480" y="2906642"/>
            <a:ext cx="9323516" cy="6215680"/>
            <a:chOff x="304800" y="2929235"/>
            <a:chExt cx="9323516" cy="6215680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70FF0D51-DA4A-47B4-AA12-887C9898BC6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4800" y="2929235"/>
              <a:ext cx="9323516" cy="6215680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97A8E93-FC84-4A70-976F-0278232146F2}"/>
                </a:ext>
              </a:extLst>
            </p:cNvPr>
            <p:cNvSpPr txBox="1"/>
            <p:nvPr/>
          </p:nvSpPr>
          <p:spPr>
            <a:xfrm>
              <a:off x="1787669" y="8507968"/>
              <a:ext cx="6451311" cy="333105"/>
            </a:xfrm>
            <a:prstGeom prst="rect">
              <a:avLst/>
            </a:prstGeom>
            <a:solidFill>
              <a:srgbClr val="F3F2F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-4                             -2                              0                              2                             4</a:t>
              </a:r>
              <a:endParaRPr lang="ko-KR" alt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D9F0F8B-60B5-4623-A35C-D7056633F081}"/>
                </a:ext>
              </a:extLst>
            </p:cNvPr>
            <p:cNvSpPr txBox="1"/>
            <p:nvPr/>
          </p:nvSpPr>
          <p:spPr>
            <a:xfrm>
              <a:off x="990600" y="6743700"/>
              <a:ext cx="372218" cy="369332"/>
            </a:xfrm>
            <a:prstGeom prst="rect">
              <a:avLst/>
            </a:prstGeom>
            <a:solidFill>
              <a:srgbClr val="F3F2F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-2</a:t>
              </a:r>
              <a:endParaRPr lang="ko-KR" altLang="en-US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4CA1D25-DAAC-40E0-8A1A-F84E8BEBB492}"/>
                </a:ext>
              </a:extLst>
            </p:cNvPr>
            <p:cNvSpPr txBox="1"/>
            <p:nvPr/>
          </p:nvSpPr>
          <p:spPr>
            <a:xfrm>
              <a:off x="990600" y="7517368"/>
              <a:ext cx="372218" cy="369332"/>
            </a:xfrm>
            <a:prstGeom prst="rect">
              <a:avLst/>
            </a:prstGeom>
            <a:solidFill>
              <a:srgbClr val="F3F2F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-4</a:t>
              </a:r>
              <a:endParaRPr lang="ko-KR" altLang="en-US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6391B97-85E3-4EDD-B1F3-80425D96031F}"/>
                </a:ext>
              </a:extLst>
            </p:cNvPr>
            <p:cNvSpPr txBox="1"/>
            <p:nvPr/>
          </p:nvSpPr>
          <p:spPr>
            <a:xfrm>
              <a:off x="1086374" y="5966003"/>
              <a:ext cx="301686" cy="369332"/>
            </a:xfrm>
            <a:prstGeom prst="rect">
              <a:avLst/>
            </a:prstGeom>
            <a:solidFill>
              <a:srgbClr val="F3F2F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0</a:t>
              </a:r>
              <a:endParaRPr lang="ko-KR" altLang="en-US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9887A68-084D-42B2-B7FA-7692BDEEC826}"/>
                </a:ext>
              </a:extLst>
            </p:cNvPr>
            <p:cNvSpPr txBox="1"/>
            <p:nvPr/>
          </p:nvSpPr>
          <p:spPr>
            <a:xfrm>
              <a:off x="1066800" y="5155168"/>
              <a:ext cx="301686" cy="369332"/>
            </a:xfrm>
            <a:prstGeom prst="rect">
              <a:avLst/>
            </a:prstGeom>
            <a:solidFill>
              <a:srgbClr val="F3F2F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2</a:t>
              </a:r>
              <a:endParaRPr lang="ko-KR" altLang="en-US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1AE2BCE-1D9C-4555-A31A-124556C12DDA}"/>
                </a:ext>
              </a:extLst>
            </p:cNvPr>
            <p:cNvSpPr txBox="1"/>
            <p:nvPr/>
          </p:nvSpPr>
          <p:spPr>
            <a:xfrm>
              <a:off x="1066800" y="4338456"/>
              <a:ext cx="301686" cy="369332"/>
            </a:xfrm>
            <a:prstGeom prst="rect">
              <a:avLst/>
            </a:prstGeom>
            <a:solidFill>
              <a:srgbClr val="F3F2F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4</a:t>
              </a:r>
              <a:endParaRPr lang="ko-KR" alt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1AC9F1FF-0964-4C43-B63C-F212FBE0BD0F}"/>
                </a:ext>
              </a:extLst>
            </p:cNvPr>
            <p:cNvSpPr txBox="1"/>
            <p:nvPr/>
          </p:nvSpPr>
          <p:spPr>
            <a:xfrm>
              <a:off x="1069914" y="3543300"/>
              <a:ext cx="301686" cy="369332"/>
            </a:xfrm>
            <a:prstGeom prst="rect">
              <a:avLst/>
            </a:prstGeom>
            <a:solidFill>
              <a:srgbClr val="F3F2F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6</a:t>
              </a:r>
              <a:endParaRPr lang="ko-KR" altLang="en-US" dirty="0"/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8AFECC8B-DC9F-44EE-99B8-1F34E6C026E4}"/>
              </a:ext>
            </a:extLst>
          </p:cNvPr>
          <p:cNvSpPr txBox="1"/>
          <p:nvPr/>
        </p:nvSpPr>
        <p:spPr>
          <a:xfrm>
            <a:off x="8758495" y="5317241"/>
            <a:ext cx="8717451" cy="11469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4260"/>
              </a:lnSpc>
            </a:pPr>
            <a:r>
              <a:rPr lang="ko-KR" altLang="en-US" sz="28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군집분석 결과를 차원 축소한 후 </a:t>
            </a:r>
            <a:r>
              <a:rPr lang="en-US" altLang="ko-KR" sz="28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</a:t>
            </a:r>
            <a:r>
              <a:rPr lang="ko-KR" altLang="en-US" sz="28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차원 산점도를 그려서</a:t>
            </a:r>
            <a:endParaRPr lang="en-US" altLang="ko-KR" sz="2800" dirty="0">
              <a:solidFill>
                <a:srgbClr val="00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>
              <a:lnSpc>
                <a:spcPts val="4260"/>
              </a:lnSpc>
            </a:pPr>
            <a:r>
              <a:rPr lang="ko-KR" altLang="en-US" sz="28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임의의 기준에 따라 군집이 </a:t>
            </a:r>
            <a:r>
              <a:rPr lang="en-US" altLang="ko-KR" sz="28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3</a:t>
            </a:r>
            <a:r>
              <a:rPr lang="ko-KR" altLang="en-US" sz="28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개로 잘 나누어짐을 확인 </a:t>
            </a:r>
            <a:endParaRPr lang="en-US" altLang="ko-KR" sz="2800" dirty="0">
              <a:solidFill>
                <a:srgbClr val="00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70891696-6C87-441A-9A67-F4D2C1948B84}"/>
              </a:ext>
            </a:extLst>
          </p:cNvPr>
          <p:cNvGrpSpPr/>
          <p:nvPr/>
        </p:nvGrpSpPr>
        <p:grpSpPr>
          <a:xfrm>
            <a:off x="743818" y="1425440"/>
            <a:ext cx="4114345" cy="746260"/>
            <a:chOff x="12329754" y="8124952"/>
            <a:chExt cx="3828571" cy="746260"/>
          </a:xfrm>
        </p:grpSpPr>
        <p:grpSp>
          <p:nvGrpSpPr>
            <p:cNvPr id="44" name="그룹 1011">
              <a:extLst>
                <a:ext uri="{FF2B5EF4-FFF2-40B4-BE49-F238E27FC236}">
                  <a16:creationId xmlns:a16="http://schemas.microsoft.com/office/drawing/2014/main" id="{9FB94F65-D23B-4E69-98C2-0F21D128F95E}"/>
                </a:ext>
              </a:extLst>
            </p:cNvPr>
            <p:cNvGrpSpPr/>
            <p:nvPr/>
          </p:nvGrpSpPr>
          <p:grpSpPr>
            <a:xfrm>
              <a:off x="12329754" y="8124952"/>
              <a:ext cx="3828571" cy="713143"/>
              <a:chOff x="12329754" y="8124952"/>
              <a:chExt cx="3828571" cy="713143"/>
            </a:xfrm>
          </p:grpSpPr>
          <p:pic>
            <p:nvPicPr>
              <p:cNvPr id="46" name="Object 43">
                <a:extLst>
                  <a:ext uri="{FF2B5EF4-FFF2-40B4-BE49-F238E27FC236}">
                    <a16:creationId xmlns:a16="http://schemas.microsoft.com/office/drawing/2014/main" id="{FA8C936D-B257-480D-B52E-1EC226BAEF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2329754" y="8124952"/>
                <a:ext cx="3828571" cy="713143"/>
              </a:xfrm>
              <a:prstGeom prst="rect">
                <a:avLst/>
              </a:prstGeom>
            </p:spPr>
          </p:pic>
        </p:grpSp>
        <p:sp>
          <p:nvSpPr>
            <p:cNvPr id="45" name="Object 46">
              <a:extLst>
                <a:ext uri="{FF2B5EF4-FFF2-40B4-BE49-F238E27FC236}">
                  <a16:creationId xmlns:a16="http://schemas.microsoft.com/office/drawing/2014/main" id="{33563208-4B4F-4478-B964-92EFA8D1154A}"/>
                </a:ext>
              </a:extLst>
            </p:cNvPr>
            <p:cNvSpPr txBox="1"/>
            <p:nvPr/>
          </p:nvSpPr>
          <p:spPr>
            <a:xfrm>
              <a:off x="12346671" y="8226338"/>
              <a:ext cx="3769335" cy="644874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/>
              <a:r>
                <a:rPr lang="ko-KR" altLang="en-US" sz="2600" dirty="0">
                  <a:solidFill>
                    <a:schemeClr val="bg1">
                      <a:lumMod val="9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최종 키오스크 설치 역 </a:t>
              </a:r>
              <a:endParaRPr lang="en-US" altLang="ko-KR" sz="2600" dirty="0">
                <a:solidFill>
                  <a:schemeClr val="bg1">
                    <a:lumMod val="9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  <a:p>
              <a:pPr algn="ctr"/>
              <a:endParaRPr lang="en-US" sz="2800" dirty="0">
                <a:solidFill>
                  <a:schemeClr val="bg1">
                    <a:lumMod val="9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sp>
        <p:nvSpPr>
          <p:cNvPr id="47" name="Object 17">
            <a:extLst>
              <a:ext uri="{FF2B5EF4-FFF2-40B4-BE49-F238E27FC236}">
                <a16:creationId xmlns:a16="http://schemas.microsoft.com/office/drawing/2014/main" id="{CFDDD1C6-3E34-4E1F-B532-9CDE6D801934}"/>
              </a:ext>
            </a:extLst>
          </p:cNvPr>
          <p:cNvSpPr txBox="1"/>
          <p:nvPr/>
        </p:nvSpPr>
        <p:spPr>
          <a:xfrm>
            <a:off x="609600" y="419100"/>
            <a:ext cx="6629400" cy="5154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just"/>
            <a:r>
              <a:rPr lang="en-US" sz="2400" kern="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MODELING - </a:t>
            </a:r>
            <a:r>
              <a:rPr lang="ko-KR" altLang="en-US" sz="2400" kern="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최종 키오스크 설치 역 추천</a:t>
            </a:r>
            <a:endParaRPr lang="en-US" sz="2400" kern="0" spc="-100" dirty="0">
              <a:solidFill>
                <a:schemeClr val="tx1">
                  <a:lumMod val="75000"/>
                  <a:lumOff val="25000"/>
                </a:schemeClr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722344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3BADEC9F-7353-4FEB-B5F6-2B601CCE69C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428"/>
          <a:stretch/>
        </p:blipFill>
        <p:spPr>
          <a:xfrm>
            <a:off x="587337" y="1485900"/>
            <a:ext cx="14281090" cy="8264812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C10B6906-0B84-4BA9-895F-8E8D5B4DA4A1}"/>
              </a:ext>
            </a:extLst>
          </p:cNvPr>
          <p:cNvSpPr/>
          <p:nvPr/>
        </p:nvSpPr>
        <p:spPr>
          <a:xfrm flipV="1">
            <a:off x="733267" y="1075725"/>
            <a:ext cx="16814850" cy="18000"/>
          </a:xfrm>
          <a:prstGeom prst="rect">
            <a:avLst/>
          </a:prstGeom>
          <a:solidFill>
            <a:srgbClr val="D1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FF17013B-7D59-4108-8071-3C0FDDB9DB25}"/>
              </a:ext>
            </a:extLst>
          </p:cNvPr>
          <p:cNvSpPr/>
          <p:nvPr/>
        </p:nvSpPr>
        <p:spPr>
          <a:xfrm>
            <a:off x="736575" y="9334500"/>
            <a:ext cx="16815600" cy="18000"/>
          </a:xfrm>
          <a:prstGeom prst="rect">
            <a:avLst/>
          </a:prstGeom>
          <a:solidFill>
            <a:srgbClr val="D1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E6CBC3-3B3B-4233-971A-5642416D7F82}"/>
              </a:ext>
            </a:extLst>
          </p:cNvPr>
          <p:cNvSpPr txBox="1"/>
          <p:nvPr/>
        </p:nvSpPr>
        <p:spPr>
          <a:xfrm>
            <a:off x="12329603" y="659368"/>
            <a:ext cx="52725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중소규모 공연예술단체 활성화를 위한 키오스크 입지 선정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</p:txBody>
      </p:sp>
      <p:grpSp>
        <p:nvGrpSpPr>
          <p:cNvPr id="34" name="그룹 1002">
            <a:extLst>
              <a:ext uri="{FF2B5EF4-FFF2-40B4-BE49-F238E27FC236}">
                <a16:creationId xmlns:a16="http://schemas.microsoft.com/office/drawing/2014/main" id="{011A3D77-1FBE-4A72-A938-CA777AEB1019}"/>
              </a:ext>
            </a:extLst>
          </p:cNvPr>
          <p:cNvGrpSpPr/>
          <p:nvPr/>
        </p:nvGrpSpPr>
        <p:grpSpPr>
          <a:xfrm>
            <a:off x="4807945" y="1674090"/>
            <a:ext cx="2050055" cy="192810"/>
            <a:chOff x="11363561" y="7334988"/>
            <a:chExt cx="2050055" cy="192810"/>
          </a:xfrm>
        </p:grpSpPr>
        <p:pic>
          <p:nvPicPr>
            <p:cNvPr id="39" name="Object 5">
              <a:extLst>
                <a:ext uri="{FF2B5EF4-FFF2-40B4-BE49-F238E27FC236}">
                  <a16:creationId xmlns:a16="http://schemas.microsoft.com/office/drawing/2014/main" id="{4E0C421F-2E56-42BA-8E04-D34422C7111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21600000">
              <a:off x="11363561" y="7334988"/>
              <a:ext cx="2050055" cy="192810"/>
            </a:xfrm>
            <a:prstGeom prst="rect">
              <a:avLst/>
            </a:prstGeom>
          </p:spPr>
        </p:pic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25B43B66-3949-4E33-B776-3A658CA07621}"/>
              </a:ext>
            </a:extLst>
          </p:cNvPr>
          <p:cNvSpPr txBox="1"/>
          <p:nvPr/>
        </p:nvSpPr>
        <p:spPr>
          <a:xfrm>
            <a:off x="6858000" y="1485900"/>
            <a:ext cx="26196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군집별 특징 비교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2992A0-0EC4-4175-ADB2-5399B048A780}"/>
              </a:ext>
            </a:extLst>
          </p:cNvPr>
          <p:cNvSpPr txBox="1"/>
          <p:nvPr/>
        </p:nvSpPr>
        <p:spPr>
          <a:xfrm>
            <a:off x="4218336" y="8801100"/>
            <a:ext cx="668773" cy="461665"/>
          </a:xfrm>
          <a:prstGeom prst="rect">
            <a:avLst/>
          </a:prstGeom>
          <a:solidFill>
            <a:srgbClr val="F3F2F1"/>
          </a:solidFill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1</a:t>
            </a:r>
            <a:r>
              <a:rPr lang="ko-KR" altLang="en-US" sz="24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번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F394699-E689-4CFE-A22D-B6C1730C17D6}"/>
              </a:ext>
            </a:extLst>
          </p:cNvPr>
          <p:cNvSpPr txBox="1"/>
          <p:nvPr/>
        </p:nvSpPr>
        <p:spPr>
          <a:xfrm>
            <a:off x="8382000" y="8796635"/>
            <a:ext cx="668773" cy="461665"/>
          </a:xfrm>
          <a:prstGeom prst="rect">
            <a:avLst/>
          </a:prstGeom>
          <a:solidFill>
            <a:srgbClr val="F3F2F1"/>
          </a:solidFill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</a:t>
            </a:r>
            <a:r>
              <a:rPr lang="ko-KR" altLang="en-US" sz="24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번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5C18C2A-C36B-4238-ACE3-3CA852B9ABC7}"/>
              </a:ext>
            </a:extLst>
          </p:cNvPr>
          <p:cNvSpPr txBox="1"/>
          <p:nvPr/>
        </p:nvSpPr>
        <p:spPr>
          <a:xfrm>
            <a:off x="12420600" y="8796635"/>
            <a:ext cx="668773" cy="461665"/>
          </a:xfrm>
          <a:prstGeom prst="rect">
            <a:avLst/>
          </a:prstGeom>
          <a:solidFill>
            <a:srgbClr val="F3F2F1"/>
          </a:solidFill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3</a:t>
            </a:r>
            <a:r>
              <a:rPr lang="ko-KR" altLang="en-US" sz="24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번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6D659F57-A889-4638-AF0C-9CD0B6680D9B}"/>
              </a:ext>
            </a:extLst>
          </p:cNvPr>
          <p:cNvGrpSpPr/>
          <p:nvPr/>
        </p:nvGrpSpPr>
        <p:grpSpPr>
          <a:xfrm>
            <a:off x="14813501" y="4439180"/>
            <a:ext cx="1303626" cy="2380577"/>
            <a:chOff x="14813501" y="4439180"/>
            <a:chExt cx="1303626" cy="2380577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DF4C7547-BE38-41D6-B923-8FA932CC4EC5}"/>
                </a:ext>
              </a:extLst>
            </p:cNvPr>
            <p:cNvSpPr/>
            <p:nvPr/>
          </p:nvSpPr>
          <p:spPr>
            <a:xfrm>
              <a:off x="14813501" y="4439180"/>
              <a:ext cx="1264699" cy="236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23C1E3E4-CC86-4E47-9E11-C2EC0EC8B194}"/>
                </a:ext>
              </a:extLst>
            </p:cNvPr>
            <p:cNvGrpSpPr/>
            <p:nvPr/>
          </p:nvGrpSpPr>
          <p:grpSpPr>
            <a:xfrm>
              <a:off x="14935200" y="4457700"/>
              <a:ext cx="1181927" cy="2362057"/>
              <a:chOff x="11848273" y="4991100"/>
              <a:chExt cx="1181927" cy="2362057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B67E01A-5AFB-4A4C-9F5E-2DA0AE6B7002}"/>
                  </a:ext>
                </a:extLst>
              </p:cNvPr>
              <p:cNvSpPr txBox="1"/>
              <p:nvPr/>
            </p:nvSpPr>
            <p:spPr>
              <a:xfrm>
                <a:off x="12172273" y="4991100"/>
                <a:ext cx="857927" cy="2362057"/>
              </a:xfrm>
              <a:prstGeom prst="rect">
                <a:avLst/>
              </a:prstGeom>
              <a:solidFill>
                <a:srgbClr val="FFFFFF"/>
              </a:solidFill>
            </p:spPr>
            <p:txBody>
              <a:bodyPr wrap="none" rtlCol="0">
                <a:spAutoFit/>
              </a:bodyPr>
              <a:lstStyle/>
              <a:p>
                <a:pPr>
                  <a:lnSpc>
                    <a:spcPts val="3580"/>
                  </a:lnSpc>
                </a:pPr>
                <a:r>
                  <a:rPr lang="en-US" altLang="ko-KR" sz="2400" dirty="0">
                    <a:solidFill>
                      <a:srgbClr val="000000"/>
                    </a:solidFill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10</a:t>
                </a:r>
                <a:r>
                  <a:rPr lang="ko-KR" altLang="en-US" sz="2400" dirty="0">
                    <a:solidFill>
                      <a:srgbClr val="000000"/>
                    </a:solidFill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대</a:t>
                </a:r>
                <a:endParaRPr lang="en-US" altLang="ko-KR" sz="2400" dirty="0">
                  <a:solidFill>
                    <a:srgbClr val="000000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endParaRPr>
              </a:p>
              <a:p>
                <a:pPr>
                  <a:lnSpc>
                    <a:spcPts val="3580"/>
                  </a:lnSpc>
                </a:pPr>
                <a:r>
                  <a:rPr lang="en-US" altLang="ko-KR" sz="2400" dirty="0">
                    <a:solidFill>
                      <a:srgbClr val="000000"/>
                    </a:solidFill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20</a:t>
                </a:r>
                <a:r>
                  <a:rPr lang="ko-KR" altLang="en-US" sz="2400" dirty="0">
                    <a:solidFill>
                      <a:srgbClr val="000000"/>
                    </a:solidFill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대</a:t>
                </a:r>
                <a:endParaRPr lang="en-US" altLang="ko-KR" sz="2400" dirty="0">
                  <a:solidFill>
                    <a:srgbClr val="000000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endParaRPr>
              </a:p>
              <a:p>
                <a:pPr>
                  <a:lnSpc>
                    <a:spcPts val="3580"/>
                  </a:lnSpc>
                </a:pPr>
                <a:r>
                  <a:rPr lang="en-US" altLang="ko-KR" sz="2400" dirty="0">
                    <a:solidFill>
                      <a:srgbClr val="000000"/>
                    </a:solidFill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30</a:t>
                </a:r>
                <a:r>
                  <a:rPr lang="ko-KR" altLang="en-US" sz="2400" dirty="0">
                    <a:solidFill>
                      <a:srgbClr val="000000"/>
                    </a:solidFill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대</a:t>
                </a:r>
                <a:endParaRPr lang="en-US" altLang="ko-KR" sz="2400" dirty="0">
                  <a:solidFill>
                    <a:srgbClr val="000000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endParaRPr>
              </a:p>
              <a:p>
                <a:pPr>
                  <a:lnSpc>
                    <a:spcPts val="3580"/>
                  </a:lnSpc>
                </a:pPr>
                <a:r>
                  <a:rPr lang="en-US" altLang="ko-KR" sz="2400" dirty="0">
                    <a:solidFill>
                      <a:srgbClr val="000000"/>
                    </a:solidFill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40</a:t>
                </a:r>
                <a:r>
                  <a:rPr lang="ko-KR" altLang="en-US" sz="2400" dirty="0">
                    <a:solidFill>
                      <a:srgbClr val="000000"/>
                    </a:solidFill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대</a:t>
                </a:r>
                <a:endParaRPr lang="en-US" altLang="ko-KR" sz="2400" dirty="0">
                  <a:solidFill>
                    <a:srgbClr val="000000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endParaRPr>
              </a:p>
              <a:p>
                <a:pPr>
                  <a:lnSpc>
                    <a:spcPts val="3580"/>
                  </a:lnSpc>
                </a:pPr>
                <a:r>
                  <a:rPr lang="en-US" altLang="ko-KR" sz="2400" dirty="0">
                    <a:solidFill>
                      <a:srgbClr val="000000"/>
                    </a:solidFill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50</a:t>
                </a:r>
                <a:r>
                  <a:rPr lang="ko-KR" altLang="en-US" sz="2400" dirty="0">
                    <a:solidFill>
                      <a:srgbClr val="000000"/>
                    </a:solidFill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대</a:t>
                </a:r>
              </a:p>
            </p:txBody>
          </p:sp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5F8FE650-FABF-4CEA-B22F-D75753E6D8E6}"/>
                  </a:ext>
                </a:extLst>
              </p:cNvPr>
              <p:cNvSpPr/>
              <p:nvPr/>
            </p:nvSpPr>
            <p:spPr>
              <a:xfrm>
                <a:off x="11848273" y="6515100"/>
                <a:ext cx="288000" cy="288000"/>
              </a:xfrm>
              <a:prstGeom prst="ellipse">
                <a:avLst/>
              </a:prstGeom>
              <a:solidFill>
                <a:srgbClr val="D6272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6" name="타원 45">
                <a:extLst>
                  <a:ext uri="{FF2B5EF4-FFF2-40B4-BE49-F238E27FC236}">
                    <a16:creationId xmlns:a16="http://schemas.microsoft.com/office/drawing/2014/main" id="{318888BB-601C-493D-9C24-CFEB9AFFDCF2}"/>
                  </a:ext>
                </a:extLst>
              </p:cNvPr>
              <p:cNvSpPr/>
              <p:nvPr/>
            </p:nvSpPr>
            <p:spPr>
              <a:xfrm>
                <a:off x="11853946" y="5105400"/>
                <a:ext cx="288000" cy="288000"/>
              </a:xfrm>
              <a:prstGeom prst="ellipse">
                <a:avLst/>
              </a:prstGeom>
              <a:solidFill>
                <a:srgbClr val="1F77B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7" name="타원 46">
                <a:extLst>
                  <a:ext uri="{FF2B5EF4-FFF2-40B4-BE49-F238E27FC236}">
                    <a16:creationId xmlns:a16="http://schemas.microsoft.com/office/drawing/2014/main" id="{869A249E-B9AD-4399-BD1E-837B2B5E3B1B}"/>
                  </a:ext>
                </a:extLst>
              </p:cNvPr>
              <p:cNvSpPr/>
              <p:nvPr/>
            </p:nvSpPr>
            <p:spPr>
              <a:xfrm>
                <a:off x="11848273" y="5582100"/>
                <a:ext cx="288000" cy="288000"/>
              </a:xfrm>
              <a:prstGeom prst="ellipse">
                <a:avLst/>
              </a:prstGeom>
              <a:solidFill>
                <a:srgbClr val="FF7F0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8" name="타원 47">
                <a:extLst>
                  <a:ext uri="{FF2B5EF4-FFF2-40B4-BE49-F238E27FC236}">
                    <a16:creationId xmlns:a16="http://schemas.microsoft.com/office/drawing/2014/main" id="{544D6AE4-A2EA-4849-A476-62C54F4A4D45}"/>
                  </a:ext>
                </a:extLst>
              </p:cNvPr>
              <p:cNvSpPr/>
              <p:nvPr/>
            </p:nvSpPr>
            <p:spPr>
              <a:xfrm>
                <a:off x="11848273" y="6058800"/>
                <a:ext cx="288000" cy="288000"/>
              </a:xfrm>
              <a:prstGeom prst="ellipse">
                <a:avLst/>
              </a:prstGeom>
              <a:solidFill>
                <a:srgbClr val="2CA0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9" name="타원 48">
                <a:extLst>
                  <a:ext uri="{FF2B5EF4-FFF2-40B4-BE49-F238E27FC236}">
                    <a16:creationId xmlns:a16="http://schemas.microsoft.com/office/drawing/2014/main" id="{BF235B7F-5AC6-42A2-85BA-BA5560F91D12}"/>
                  </a:ext>
                </a:extLst>
              </p:cNvPr>
              <p:cNvSpPr/>
              <p:nvPr/>
            </p:nvSpPr>
            <p:spPr>
              <a:xfrm>
                <a:off x="11848273" y="6964433"/>
                <a:ext cx="288000" cy="288000"/>
              </a:xfrm>
              <a:prstGeom prst="ellipse">
                <a:avLst/>
              </a:prstGeom>
              <a:solidFill>
                <a:srgbClr val="9467B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8BF2CACD-82AC-4A8F-8384-B2BBE6E87229}"/>
              </a:ext>
            </a:extLst>
          </p:cNvPr>
          <p:cNvSpPr txBox="1"/>
          <p:nvPr/>
        </p:nvSpPr>
        <p:spPr>
          <a:xfrm>
            <a:off x="2002921" y="6667500"/>
            <a:ext cx="511679" cy="277725"/>
          </a:xfrm>
          <a:prstGeom prst="rect">
            <a:avLst/>
          </a:prstGeom>
          <a:solidFill>
            <a:srgbClr val="F3F2F1"/>
          </a:solidFill>
        </p:spPr>
        <p:txBody>
          <a:bodyPr wrap="square" rtlCol="0">
            <a:noAutofit/>
          </a:bodyPr>
          <a:lstStyle/>
          <a:p>
            <a:pPr algn="r">
              <a:lnSpc>
                <a:spcPts val="860"/>
              </a:lnSpc>
            </a:pPr>
            <a:r>
              <a:rPr lang="en-US" altLang="ko-KR" sz="1050" dirty="0">
                <a:solidFill>
                  <a:srgbClr val="000000"/>
                </a:solidFill>
                <a:ea typeface="에스코어 드림 5 Medium" panose="020B0503030302020204" pitchFamily="34" charset="-127"/>
              </a:rPr>
              <a:t>- 0.25</a:t>
            </a:r>
            <a:endParaRPr lang="ko-KR" altLang="en-US" sz="2400" dirty="0">
              <a:solidFill>
                <a:srgbClr val="000000"/>
              </a:solidFill>
              <a:ea typeface="에스코어 드림 5 Medium" panose="020B0503030302020204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2F0C9C5-C229-413C-A638-52AD7AF59A79}"/>
              </a:ext>
            </a:extLst>
          </p:cNvPr>
          <p:cNvSpPr txBox="1"/>
          <p:nvPr/>
        </p:nvSpPr>
        <p:spPr>
          <a:xfrm>
            <a:off x="1981200" y="7380375"/>
            <a:ext cx="511679" cy="277725"/>
          </a:xfrm>
          <a:prstGeom prst="rect">
            <a:avLst/>
          </a:prstGeom>
          <a:solidFill>
            <a:srgbClr val="F3F2F1"/>
          </a:solidFill>
        </p:spPr>
        <p:txBody>
          <a:bodyPr wrap="square" rtlCol="0">
            <a:noAutofit/>
          </a:bodyPr>
          <a:lstStyle/>
          <a:p>
            <a:pPr algn="r">
              <a:lnSpc>
                <a:spcPts val="860"/>
              </a:lnSpc>
            </a:pPr>
            <a:r>
              <a:rPr lang="en-US" altLang="ko-KR" sz="1050" dirty="0">
                <a:solidFill>
                  <a:srgbClr val="000000"/>
                </a:solidFill>
                <a:ea typeface="에스코어 드림 5 Medium" panose="020B0503030302020204" pitchFamily="34" charset="-127"/>
              </a:rPr>
              <a:t>- 0.50</a:t>
            </a:r>
            <a:endParaRPr lang="ko-KR" altLang="en-US" sz="2400" dirty="0">
              <a:solidFill>
                <a:srgbClr val="000000"/>
              </a:solidFill>
              <a:ea typeface="에스코어 드림 5 Medium" panose="020B0503030302020204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86CA0B2-3AAF-4CE4-A805-03F8BE02A38E}"/>
              </a:ext>
            </a:extLst>
          </p:cNvPr>
          <p:cNvSpPr txBox="1"/>
          <p:nvPr/>
        </p:nvSpPr>
        <p:spPr>
          <a:xfrm>
            <a:off x="2002921" y="8066175"/>
            <a:ext cx="511679" cy="277725"/>
          </a:xfrm>
          <a:prstGeom prst="rect">
            <a:avLst/>
          </a:prstGeom>
          <a:solidFill>
            <a:srgbClr val="F3F2F1"/>
          </a:solidFill>
        </p:spPr>
        <p:txBody>
          <a:bodyPr wrap="square" rtlCol="0">
            <a:noAutofit/>
          </a:bodyPr>
          <a:lstStyle/>
          <a:p>
            <a:pPr algn="r">
              <a:lnSpc>
                <a:spcPts val="860"/>
              </a:lnSpc>
            </a:pPr>
            <a:r>
              <a:rPr lang="en-US" altLang="ko-KR" sz="1050" dirty="0">
                <a:solidFill>
                  <a:srgbClr val="000000"/>
                </a:solidFill>
                <a:ea typeface="에스코어 드림 5 Medium" panose="020B0503030302020204" pitchFamily="34" charset="-127"/>
              </a:rPr>
              <a:t>- 0.75</a:t>
            </a:r>
            <a:endParaRPr lang="ko-KR" altLang="en-US" sz="2400" dirty="0">
              <a:solidFill>
                <a:srgbClr val="000000"/>
              </a:solidFill>
              <a:ea typeface="에스코어 드림 5 Medium" panose="020B0503030302020204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1E9FAA2A-7925-4805-8D9F-A1F091223DFF}"/>
              </a:ext>
            </a:extLst>
          </p:cNvPr>
          <p:cNvGrpSpPr/>
          <p:nvPr/>
        </p:nvGrpSpPr>
        <p:grpSpPr>
          <a:xfrm>
            <a:off x="743818" y="1425440"/>
            <a:ext cx="4114345" cy="746260"/>
            <a:chOff x="12329754" y="8124952"/>
            <a:chExt cx="3828571" cy="746260"/>
          </a:xfrm>
        </p:grpSpPr>
        <p:grpSp>
          <p:nvGrpSpPr>
            <p:cNvPr id="44" name="그룹 1011">
              <a:extLst>
                <a:ext uri="{FF2B5EF4-FFF2-40B4-BE49-F238E27FC236}">
                  <a16:creationId xmlns:a16="http://schemas.microsoft.com/office/drawing/2014/main" id="{3FBBA592-AA4F-468C-B6DB-26B75B7C16DC}"/>
                </a:ext>
              </a:extLst>
            </p:cNvPr>
            <p:cNvGrpSpPr/>
            <p:nvPr/>
          </p:nvGrpSpPr>
          <p:grpSpPr>
            <a:xfrm>
              <a:off x="12329754" y="8124952"/>
              <a:ext cx="3828571" cy="713143"/>
              <a:chOff x="12329754" y="8124952"/>
              <a:chExt cx="3828571" cy="713143"/>
            </a:xfrm>
          </p:grpSpPr>
          <p:pic>
            <p:nvPicPr>
              <p:cNvPr id="51" name="Object 43">
                <a:extLst>
                  <a:ext uri="{FF2B5EF4-FFF2-40B4-BE49-F238E27FC236}">
                    <a16:creationId xmlns:a16="http://schemas.microsoft.com/office/drawing/2014/main" id="{CC04547E-5F20-440E-BF82-82EF7BD9AD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2329754" y="8124952"/>
                <a:ext cx="3828571" cy="713143"/>
              </a:xfrm>
              <a:prstGeom prst="rect">
                <a:avLst/>
              </a:prstGeom>
            </p:spPr>
          </p:pic>
        </p:grpSp>
        <p:sp>
          <p:nvSpPr>
            <p:cNvPr id="50" name="Object 46">
              <a:extLst>
                <a:ext uri="{FF2B5EF4-FFF2-40B4-BE49-F238E27FC236}">
                  <a16:creationId xmlns:a16="http://schemas.microsoft.com/office/drawing/2014/main" id="{66EA9ECB-1B65-4B44-9E0B-809970CC58FB}"/>
                </a:ext>
              </a:extLst>
            </p:cNvPr>
            <p:cNvSpPr txBox="1"/>
            <p:nvPr/>
          </p:nvSpPr>
          <p:spPr>
            <a:xfrm>
              <a:off x="12346671" y="8226338"/>
              <a:ext cx="3769335" cy="644874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/>
              <a:r>
                <a:rPr lang="ko-KR" altLang="en-US" sz="2600" dirty="0">
                  <a:solidFill>
                    <a:schemeClr val="bg1">
                      <a:lumMod val="9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최종 키오스크 설치 역 </a:t>
              </a:r>
              <a:endParaRPr lang="en-US" altLang="ko-KR" sz="2600" dirty="0">
                <a:solidFill>
                  <a:schemeClr val="bg1">
                    <a:lumMod val="9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  <a:p>
              <a:pPr algn="ctr"/>
              <a:endParaRPr lang="en-US" sz="2800" dirty="0">
                <a:solidFill>
                  <a:schemeClr val="bg1">
                    <a:lumMod val="9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sp>
        <p:nvSpPr>
          <p:cNvPr id="52" name="Object 17">
            <a:extLst>
              <a:ext uri="{FF2B5EF4-FFF2-40B4-BE49-F238E27FC236}">
                <a16:creationId xmlns:a16="http://schemas.microsoft.com/office/drawing/2014/main" id="{231DDBBE-94FA-44BC-9CC6-25402512AE91}"/>
              </a:ext>
            </a:extLst>
          </p:cNvPr>
          <p:cNvSpPr txBox="1"/>
          <p:nvPr/>
        </p:nvSpPr>
        <p:spPr>
          <a:xfrm>
            <a:off x="609600" y="419100"/>
            <a:ext cx="6629400" cy="5154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just"/>
            <a:r>
              <a:rPr lang="en-US" sz="2400" kern="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MODELING - </a:t>
            </a:r>
            <a:r>
              <a:rPr lang="ko-KR" altLang="en-US" sz="2400" kern="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최종 키오스크 설치 역 추천</a:t>
            </a:r>
            <a:endParaRPr lang="en-US" sz="2400" kern="0" spc="-100" dirty="0">
              <a:solidFill>
                <a:schemeClr val="tx1">
                  <a:lumMod val="75000"/>
                  <a:lumOff val="25000"/>
                </a:schemeClr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107760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3BADEC9F-7353-4FEB-B5F6-2B601CCE69C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428"/>
          <a:stretch/>
        </p:blipFill>
        <p:spPr>
          <a:xfrm>
            <a:off x="547651" y="1532948"/>
            <a:ext cx="14281090" cy="8264812"/>
          </a:xfrm>
          <a:prstGeom prst="rect">
            <a:avLst/>
          </a:prstGeom>
        </p:spPr>
      </p:pic>
      <p:grpSp>
        <p:nvGrpSpPr>
          <p:cNvPr id="35" name="그룹 34">
            <a:extLst>
              <a:ext uri="{FF2B5EF4-FFF2-40B4-BE49-F238E27FC236}">
                <a16:creationId xmlns:a16="http://schemas.microsoft.com/office/drawing/2014/main" id="{49D7C07A-AD47-4EAF-A05A-5059E4E944C1}"/>
              </a:ext>
            </a:extLst>
          </p:cNvPr>
          <p:cNvGrpSpPr/>
          <p:nvPr/>
        </p:nvGrpSpPr>
        <p:grpSpPr>
          <a:xfrm>
            <a:off x="697670" y="1425440"/>
            <a:ext cx="4160492" cy="746260"/>
            <a:chOff x="12286812" y="8124952"/>
            <a:chExt cx="3871513" cy="746260"/>
          </a:xfrm>
        </p:grpSpPr>
        <p:grpSp>
          <p:nvGrpSpPr>
            <p:cNvPr id="36" name="그룹 1011">
              <a:extLst>
                <a:ext uri="{FF2B5EF4-FFF2-40B4-BE49-F238E27FC236}">
                  <a16:creationId xmlns:a16="http://schemas.microsoft.com/office/drawing/2014/main" id="{9367E8F5-EF3C-49E2-B03C-8C3D5480424B}"/>
                </a:ext>
              </a:extLst>
            </p:cNvPr>
            <p:cNvGrpSpPr/>
            <p:nvPr/>
          </p:nvGrpSpPr>
          <p:grpSpPr>
            <a:xfrm>
              <a:off x="12329754" y="8124952"/>
              <a:ext cx="3828571" cy="713143"/>
              <a:chOff x="12329754" y="8124952"/>
              <a:chExt cx="3828571" cy="713143"/>
            </a:xfrm>
          </p:grpSpPr>
          <p:pic>
            <p:nvPicPr>
              <p:cNvPr id="38" name="Object 43">
                <a:extLst>
                  <a:ext uri="{FF2B5EF4-FFF2-40B4-BE49-F238E27FC236}">
                    <a16:creationId xmlns:a16="http://schemas.microsoft.com/office/drawing/2014/main" id="{BA9EDBAB-D966-4798-8EC5-1C692032BC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2329754" y="8124952"/>
                <a:ext cx="3828571" cy="713143"/>
              </a:xfrm>
              <a:prstGeom prst="rect">
                <a:avLst/>
              </a:prstGeom>
            </p:spPr>
          </p:pic>
        </p:grpSp>
        <p:sp>
          <p:nvSpPr>
            <p:cNvPr id="37" name="Object 46">
              <a:extLst>
                <a:ext uri="{FF2B5EF4-FFF2-40B4-BE49-F238E27FC236}">
                  <a16:creationId xmlns:a16="http://schemas.microsoft.com/office/drawing/2014/main" id="{B03C5F44-22E7-435D-95AE-0235E5537A4D}"/>
                </a:ext>
              </a:extLst>
            </p:cNvPr>
            <p:cNvSpPr txBox="1"/>
            <p:nvPr/>
          </p:nvSpPr>
          <p:spPr>
            <a:xfrm>
              <a:off x="12286812" y="8226338"/>
              <a:ext cx="3769335" cy="644874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/>
              <a:r>
                <a:rPr lang="ko-KR" altLang="en-US" sz="2800" dirty="0">
                  <a:solidFill>
                    <a:schemeClr val="bg1">
                      <a:lumMod val="9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최종 설치 역 선정 모델링</a:t>
              </a:r>
              <a:endParaRPr lang="en-US" sz="2800" dirty="0">
                <a:solidFill>
                  <a:schemeClr val="bg1">
                    <a:lumMod val="9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C10B6906-0B84-4BA9-895F-8E8D5B4DA4A1}"/>
              </a:ext>
            </a:extLst>
          </p:cNvPr>
          <p:cNvSpPr/>
          <p:nvPr/>
        </p:nvSpPr>
        <p:spPr>
          <a:xfrm flipV="1">
            <a:off x="733267" y="1075725"/>
            <a:ext cx="16814850" cy="18000"/>
          </a:xfrm>
          <a:prstGeom prst="rect">
            <a:avLst/>
          </a:prstGeom>
          <a:solidFill>
            <a:srgbClr val="D1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FF17013B-7D59-4108-8071-3C0FDDB9DB25}"/>
              </a:ext>
            </a:extLst>
          </p:cNvPr>
          <p:cNvSpPr/>
          <p:nvPr/>
        </p:nvSpPr>
        <p:spPr>
          <a:xfrm>
            <a:off x="736575" y="9334500"/>
            <a:ext cx="16815600" cy="18000"/>
          </a:xfrm>
          <a:prstGeom prst="rect">
            <a:avLst/>
          </a:prstGeom>
          <a:solidFill>
            <a:srgbClr val="D1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E6CBC3-3B3B-4233-971A-5642416D7F82}"/>
              </a:ext>
            </a:extLst>
          </p:cNvPr>
          <p:cNvSpPr txBox="1"/>
          <p:nvPr/>
        </p:nvSpPr>
        <p:spPr>
          <a:xfrm>
            <a:off x="12329603" y="659368"/>
            <a:ext cx="52725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중소규모 공연예술단체 활성화를 위한 키오스크 입지 선정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</p:txBody>
      </p:sp>
      <p:grpSp>
        <p:nvGrpSpPr>
          <p:cNvPr id="34" name="그룹 1002">
            <a:extLst>
              <a:ext uri="{FF2B5EF4-FFF2-40B4-BE49-F238E27FC236}">
                <a16:creationId xmlns:a16="http://schemas.microsoft.com/office/drawing/2014/main" id="{011A3D77-1FBE-4A72-A938-CA777AEB1019}"/>
              </a:ext>
            </a:extLst>
          </p:cNvPr>
          <p:cNvGrpSpPr/>
          <p:nvPr/>
        </p:nvGrpSpPr>
        <p:grpSpPr>
          <a:xfrm>
            <a:off x="4807945" y="1674090"/>
            <a:ext cx="2050055" cy="192810"/>
            <a:chOff x="11363561" y="7334988"/>
            <a:chExt cx="2050055" cy="192810"/>
          </a:xfrm>
        </p:grpSpPr>
        <p:pic>
          <p:nvPicPr>
            <p:cNvPr id="39" name="Object 5">
              <a:extLst>
                <a:ext uri="{FF2B5EF4-FFF2-40B4-BE49-F238E27FC236}">
                  <a16:creationId xmlns:a16="http://schemas.microsoft.com/office/drawing/2014/main" id="{4E0C421F-2E56-42BA-8E04-D34422C7111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21600000">
              <a:off x="11363561" y="7334988"/>
              <a:ext cx="2050055" cy="192810"/>
            </a:xfrm>
            <a:prstGeom prst="rect">
              <a:avLst/>
            </a:prstGeom>
          </p:spPr>
        </p:pic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25B43B66-3949-4E33-B776-3A658CA07621}"/>
              </a:ext>
            </a:extLst>
          </p:cNvPr>
          <p:cNvSpPr txBox="1"/>
          <p:nvPr/>
        </p:nvSpPr>
        <p:spPr>
          <a:xfrm>
            <a:off x="6858000" y="1485900"/>
            <a:ext cx="26196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군집별 특징 비교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2992A0-0EC4-4175-ADB2-5399B048A780}"/>
              </a:ext>
            </a:extLst>
          </p:cNvPr>
          <p:cNvSpPr txBox="1"/>
          <p:nvPr/>
        </p:nvSpPr>
        <p:spPr>
          <a:xfrm>
            <a:off x="4218336" y="8801100"/>
            <a:ext cx="668773" cy="461665"/>
          </a:xfrm>
          <a:prstGeom prst="rect">
            <a:avLst/>
          </a:prstGeom>
          <a:solidFill>
            <a:srgbClr val="F3F2F1"/>
          </a:solidFill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1</a:t>
            </a:r>
            <a:r>
              <a:rPr lang="ko-KR" altLang="en-US" sz="24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번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F394699-E689-4CFE-A22D-B6C1730C17D6}"/>
              </a:ext>
            </a:extLst>
          </p:cNvPr>
          <p:cNvSpPr txBox="1"/>
          <p:nvPr/>
        </p:nvSpPr>
        <p:spPr>
          <a:xfrm>
            <a:off x="8382000" y="8796635"/>
            <a:ext cx="668773" cy="461665"/>
          </a:xfrm>
          <a:prstGeom prst="rect">
            <a:avLst/>
          </a:prstGeom>
          <a:solidFill>
            <a:srgbClr val="F3F2F1"/>
          </a:solidFill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</a:t>
            </a:r>
            <a:r>
              <a:rPr lang="ko-KR" altLang="en-US" sz="24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번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5C18C2A-C36B-4238-ACE3-3CA852B9ABC7}"/>
              </a:ext>
            </a:extLst>
          </p:cNvPr>
          <p:cNvSpPr txBox="1"/>
          <p:nvPr/>
        </p:nvSpPr>
        <p:spPr>
          <a:xfrm>
            <a:off x="12420600" y="8796635"/>
            <a:ext cx="668773" cy="461665"/>
          </a:xfrm>
          <a:prstGeom prst="rect">
            <a:avLst/>
          </a:prstGeom>
          <a:solidFill>
            <a:srgbClr val="F3F2F1"/>
          </a:solidFill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3</a:t>
            </a:r>
            <a:r>
              <a:rPr lang="ko-KR" altLang="en-US" sz="24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번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6D659F57-A889-4638-AF0C-9CD0B6680D9B}"/>
              </a:ext>
            </a:extLst>
          </p:cNvPr>
          <p:cNvGrpSpPr/>
          <p:nvPr/>
        </p:nvGrpSpPr>
        <p:grpSpPr>
          <a:xfrm>
            <a:off x="14813501" y="4439180"/>
            <a:ext cx="1303626" cy="2380577"/>
            <a:chOff x="14813501" y="4439180"/>
            <a:chExt cx="1303626" cy="2380577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DF4C7547-BE38-41D6-B923-8FA932CC4EC5}"/>
                </a:ext>
              </a:extLst>
            </p:cNvPr>
            <p:cNvSpPr/>
            <p:nvPr/>
          </p:nvSpPr>
          <p:spPr>
            <a:xfrm>
              <a:off x="14813501" y="4439180"/>
              <a:ext cx="1264699" cy="236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23C1E3E4-CC86-4E47-9E11-C2EC0EC8B194}"/>
                </a:ext>
              </a:extLst>
            </p:cNvPr>
            <p:cNvGrpSpPr/>
            <p:nvPr/>
          </p:nvGrpSpPr>
          <p:grpSpPr>
            <a:xfrm>
              <a:off x="14935200" y="4457700"/>
              <a:ext cx="1181927" cy="2362057"/>
              <a:chOff x="11848273" y="4991100"/>
              <a:chExt cx="1181927" cy="2362057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B67E01A-5AFB-4A4C-9F5E-2DA0AE6B7002}"/>
                  </a:ext>
                </a:extLst>
              </p:cNvPr>
              <p:cNvSpPr txBox="1"/>
              <p:nvPr/>
            </p:nvSpPr>
            <p:spPr>
              <a:xfrm>
                <a:off x="12172273" y="4991100"/>
                <a:ext cx="857927" cy="2362057"/>
              </a:xfrm>
              <a:prstGeom prst="rect">
                <a:avLst/>
              </a:prstGeom>
              <a:solidFill>
                <a:srgbClr val="FFFFFF"/>
              </a:solidFill>
            </p:spPr>
            <p:txBody>
              <a:bodyPr wrap="none" rtlCol="0">
                <a:spAutoFit/>
              </a:bodyPr>
              <a:lstStyle/>
              <a:p>
                <a:pPr>
                  <a:lnSpc>
                    <a:spcPts val="3580"/>
                  </a:lnSpc>
                </a:pPr>
                <a:r>
                  <a:rPr lang="en-US" altLang="ko-KR" sz="2400" dirty="0">
                    <a:solidFill>
                      <a:srgbClr val="000000"/>
                    </a:solidFill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10</a:t>
                </a:r>
                <a:r>
                  <a:rPr lang="ko-KR" altLang="en-US" sz="2400" dirty="0">
                    <a:solidFill>
                      <a:srgbClr val="000000"/>
                    </a:solidFill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대</a:t>
                </a:r>
                <a:endParaRPr lang="en-US" altLang="ko-KR" sz="2400" dirty="0">
                  <a:solidFill>
                    <a:srgbClr val="000000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endParaRPr>
              </a:p>
              <a:p>
                <a:pPr>
                  <a:lnSpc>
                    <a:spcPts val="3580"/>
                  </a:lnSpc>
                </a:pPr>
                <a:r>
                  <a:rPr lang="en-US" altLang="ko-KR" sz="2400" dirty="0">
                    <a:solidFill>
                      <a:srgbClr val="000000"/>
                    </a:solidFill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20</a:t>
                </a:r>
                <a:r>
                  <a:rPr lang="ko-KR" altLang="en-US" sz="2400" dirty="0">
                    <a:solidFill>
                      <a:srgbClr val="000000"/>
                    </a:solidFill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대</a:t>
                </a:r>
                <a:endParaRPr lang="en-US" altLang="ko-KR" sz="2400" dirty="0">
                  <a:solidFill>
                    <a:srgbClr val="000000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endParaRPr>
              </a:p>
              <a:p>
                <a:pPr>
                  <a:lnSpc>
                    <a:spcPts val="3580"/>
                  </a:lnSpc>
                </a:pPr>
                <a:r>
                  <a:rPr lang="en-US" altLang="ko-KR" sz="2400" dirty="0">
                    <a:solidFill>
                      <a:srgbClr val="000000"/>
                    </a:solidFill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30</a:t>
                </a:r>
                <a:r>
                  <a:rPr lang="ko-KR" altLang="en-US" sz="2400" dirty="0">
                    <a:solidFill>
                      <a:srgbClr val="000000"/>
                    </a:solidFill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대</a:t>
                </a:r>
                <a:endParaRPr lang="en-US" altLang="ko-KR" sz="2400" dirty="0">
                  <a:solidFill>
                    <a:srgbClr val="000000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endParaRPr>
              </a:p>
              <a:p>
                <a:pPr>
                  <a:lnSpc>
                    <a:spcPts val="3580"/>
                  </a:lnSpc>
                </a:pPr>
                <a:r>
                  <a:rPr lang="en-US" altLang="ko-KR" sz="2400" dirty="0">
                    <a:solidFill>
                      <a:srgbClr val="000000"/>
                    </a:solidFill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40</a:t>
                </a:r>
                <a:r>
                  <a:rPr lang="ko-KR" altLang="en-US" sz="2400" dirty="0">
                    <a:solidFill>
                      <a:srgbClr val="000000"/>
                    </a:solidFill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대</a:t>
                </a:r>
                <a:endParaRPr lang="en-US" altLang="ko-KR" sz="2400" dirty="0">
                  <a:solidFill>
                    <a:srgbClr val="000000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endParaRPr>
              </a:p>
              <a:p>
                <a:pPr>
                  <a:lnSpc>
                    <a:spcPts val="3580"/>
                  </a:lnSpc>
                </a:pPr>
                <a:r>
                  <a:rPr lang="en-US" altLang="ko-KR" sz="2400" dirty="0">
                    <a:solidFill>
                      <a:srgbClr val="000000"/>
                    </a:solidFill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50</a:t>
                </a:r>
                <a:r>
                  <a:rPr lang="ko-KR" altLang="en-US" sz="2400" dirty="0">
                    <a:solidFill>
                      <a:srgbClr val="000000"/>
                    </a:solidFill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대</a:t>
                </a:r>
              </a:p>
            </p:txBody>
          </p:sp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5F8FE650-FABF-4CEA-B22F-D75753E6D8E6}"/>
                  </a:ext>
                </a:extLst>
              </p:cNvPr>
              <p:cNvSpPr/>
              <p:nvPr/>
            </p:nvSpPr>
            <p:spPr>
              <a:xfrm>
                <a:off x="11848273" y="6515100"/>
                <a:ext cx="288000" cy="288000"/>
              </a:xfrm>
              <a:prstGeom prst="ellipse">
                <a:avLst/>
              </a:prstGeom>
              <a:solidFill>
                <a:srgbClr val="D6272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6" name="타원 45">
                <a:extLst>
                  <a:ext uri="{FF2B5EF4-FFF2-40B4-BE49-F238E27FC236}">
                    <a16:creationId xmlns:a16="http://schemas.microsoft.com/office/drawing/2014/main" id="{318888BB-601C-493D-9C24-CFEB9AFFDCF2}"/>
                  </a:ext>
                </a:extLst>
              </p:cNvPr>
              <p:cNvSpPr/>
              <p:nvPr/>
            </p:nvSpPr>
            <p:spPr>
              <a:xfrm>
                <a:off x="11853946" y="5105400"/>
                <a:ext cx="288000" cy="288000"/>
              </a:xfrm>
              <a:prstGeom prst="ellipse">
                <a:avLst/>
              </a:prstGeom>
              <a:solidFill>
                <a:srgbClr val="1F77B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7" name="타원 46">
                <a:extLst>
                  <a:ext uri="{FF2B5EF4-FFF2-40B4-BE49-F238E27FC236}">
                    <a16:creationId xmlns:a16="http://schemas.microsoft.com/office/drawing/2014/main" id="{869A249E-B9AD-4399-BD1E-837B2B5E3B1B}"/>
                  </a:ext>
                </a:extLst>
              </p:cNvPr>
              <p:cNvSpPr/>
              <p:nvPr/>
            </p:nvSpPr>
            <p:spPr>
              <a:xfrm>
                <a:off x="11848273" y="5582100"/>
                <a:ext cx="288000" cy="288000"/>
              </a:xfrm>
              <a:prstGeom prst="ellipse">
                <a:avLst/>
              </a:prstGeom>
              <a:solidFill>
                <a:srgbClr val="FF7F0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8" name="타원 47">
                <a:extLst>
                  <a:ext uri="{FF2B5EF4-FFF2-40B4-BE49-F238E27FC236}">
                    <a16:creationId xmlns:a16="http://schemas.microsoft.com/office/drawing/2014/main" id="{544D6AE4-A2EA-4849-A476-62C54F4A4D45}"/>
                  </a:ext>
                </a:extLst>
              </p:cNvPr>
              <p:cNvSpPr/>
              <p:nvPr/>
            </p:nvSpPr>
            <p:spPr>
              <a:xfrm>
                <a:off x="11848273" y="6058800"/>
                <a:ext cx="288000" cy="288000"/>
              </a:xfrm>
              <a:prstGeom prst="ellipse">
                <a:avLst/>
              </a:prstGeom>
              <a:solidFill>
                <a:srgbClr val="2CA0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9" name="타원 48">
                <a:extLst>
                  <a:ext uri="{FF2B5EF4-FFF2-40B4-BE49-F238E27FC236}">
                    <a16:creationId xmlns:a16="http://schemas.microsoft.com/office/drawing/2014/main" id="{BF235B7F-5AC6-42A2-85BA-BA5560F91D12}"/>
                  </a:ext>
                </a:extLst>
              </p:cNvPr>
              <p:cNvSpPr/>
              <p:nvPr/>
            </p:nvSpPr>
            <p:spPr>
              <a:xfrm>
                <a:off x="11848273" y="6964433"/>
                <a:ext cx="288000" cy="288000"/>
              </a:xfrm>
              <a:prstGeom prst="ellipse">
                <a:avLst/>
              </a:prstGeom>
              <a:solidFill>
                <a:srgbClr val="9467B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D85B33E-0A0D-488A-8AB4-827393758D2A}"/>
              </a:ext>
            </a:extLst>
          </p:cNvPr>
          <p:cNvSpPr/>
          <p:nvPr/>
        </p:nvSpPr>
        <p:spPr>
          <a:xfrm>
            <a:off x="6096000" y="2552700"/>
            <a:ext cx="8624972" cy="6098729"/>
          </a:xfrm>
          <a:prstGeom prst="rect">
            <a:avLst/>
          </a:prstGeom>
          <a:solidFill>
            <a:srgbClr val="FFFFFF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Object 5">
            <a:extLst>
              <a:ext uri="{FF2B5EF4-FFF2-40B4-BE49-F238E27FC236}">
                <a16:creationId xmlns:a16="http://schemas.microsoft.com/office/drawing/2014/main" id="{2EC7F3DB-7CD0-4A9D-BD9D-FBBFA8D0A0D8}"/>
              </a:ext>
            </a:extLst>
          </p:cNvPr>
          <p:cNvSpPr txBox="1"/>
          <p:nvPr/>
        </p:nvSpPr>
        <p:spPr>
          <a:xfrm>
            <a:off x="6523616" y="2901385"/>
            <a:ext cx="7899112" cy="2013515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>
              <a:lnSpc>
                <a:spcPct val="150000"/>
              </a:lnSpc>
            </a:pPr>
            <a:r>
              <a:rPr lang="en-US" altLang="ko-KR" sz="4000" b="1" kern="0" spc="-100" dirty="0">
                <a:highlight>
                  <a:srgbClr val="FCF600"/>
                </a:highlight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40-50</a:t>
            </a:r>
            <a:r>
              <a:rPr lang="ko-KR" altLang="en-US" sz="4000" b="1" kern="0" spc="-100" dirty="0">
                <a:highlight>
                  <a:srgbClr val="FCF600"/>
                </a:highlight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대 높은 </a:t>
            </a:r>
            <a:r>
              <a:rPr lang="en-US" altLang="ko-KR" sz="4000" b="1" kern="0" spc="-100" dirty="0">
                <a:highlight>
                  <a:srgbClr val="FCF600"/>
                </a:highlight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1</a:t>
            </a:r>
            <a:r>
              <a:rPr lang="ko-KR" altLang="en-US" sz="4000" b="1" kern="0" spc="-100" dirty="0">
                <a:highlight>
                  <a:srgbClr val="FCF600"/>
                </a:highlight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번 군집   </a:t>
            </a:r>
            <a:endParaRPr lang="en-US" altLang="ko-KR" sz="4000" b="1" kern="0" spc="-100" dirty="0">
              <a:highlight>
                <a:srgbClr val="FCF600"/>
              </a:highlight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4000" b="1" kern="0" spc="-100" dirty="0">
                <a:highlight>
                  <a:srgbClr val="FCF600"/>
                </a:highlight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 “ </a:t>
            </a:r>
            <a:r>
              <a:rPr lang="ko-KR" altLang="en-US" sz="4000" b="1" kern="0" spc="-100" dirty="0">
                <a:highlight>
                  <a:srgbClr val="FCF600"/>
                </a:highlight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국악</a:t>
            </a:r>
            <a:r>
              <a:rPr lang="en-US" altLang="ko-KR" sz="4000" b="1" kern="0" spc="-100" dirty="0">
                <a:highlight>
                  <a:srgbClr val="FCF600"/>
                </a:highlight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, </a:t>
            </a:r>
            <a:r>
              <a:rPr lang="ko-KR" altLang="en-US" sz="4000" b="1" kern="0" spc="-100" dirty="0">
                <a:highlight>
                  <a:srgbClr val="FCF600"/>
                </a:highlight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클래식</a:t>
            </a:r>
            <a:r>
              <a:rPr lang="en-US" altLang="ko-KR" sz="4000" b="1" kern="0" spc="-100" dirty="0">
                <a:highlight>
                  <a:srgbClr val="FCF600"/>
                </a:highlight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/</a:t>
            </a:r>
            <a:r>
              <a:rPr lang="ko-KR" altLang="en-US" sz="4000" b="1" kern="0" spc="-100" dirty="0">
                <a:highlight>
                  <a:srgbClr val="FCF600"/>
                </a:highlight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오페라</a:t>
            </a:r>
            <a:r>
              <a:rPr lang="en-US" altLang="ko-KR" sz="4000" b="1" kern="0" spc="-100" dirty="0">
                <a:highlight>
                  <a:srgbClr val="FCF600"/>
                </a:highlight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,</a:t>
            </a:r>
            <a:r>
              <a:rPr lang="ko-KR" altLang="en-US" sz="4000" b="1" kern="0" spc="-100" dirty="0">
                <a:highlight>
                  <a:srgbClr val="FCF600"/>
                </a:highlight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 무용 선호 </a:t>
            </a:r>
            <a:r>
              <a:rPr lang="en-US" altLang="ko-KR" sz="4000" b="1" kern="0" spc="-100" dirty="0">
                <a:highlight>
                  <a:srgbClr val="FCF600"/>
                </a:highlight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”  </a:t>
            </a:r>
            <a:endParaRPr lang="en-US" sz="3200" b="1" dirty="0">
              <a:highlight>
                <a:srgbClr val="FCF600"/>
              </a:highlight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6DCC779-B57D-4C12-BAE4-A2425EA76A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43900" y="5335706"/>
            <a:ext cx="4381600" cy="2474794"/>
          </a:xfrm>
          <a:prstGeom prst="rect">
            <a:avLst/>
          </a:prstGeom>
          <a:ln>
            <a:noFill/>
          </a:ln>
          <a:effectLst>
            <a:outerShdw blurRad="177800" sx="102000" sy="102000" algn="ctr" rotWithShape="0">
              <a:prstClr val="black">
                <a:alpha val="29000"/>
              </a:prstClr>
            </a:outerShdw>
          </a:effectLst>
        </p:spPr>
      </p:pic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ED373881-8264-4738-A710-4C65340DDC9B}"/>
              </a:ext>
            </a:extLst>
          </p:cNvPr>
          <p:cNvCxnSpPr>
            <a:cxnSpLocks/>
          </p:cNvCxnSpPr>
          <p:nvPr/>
        </p:nvCxnSpPr>
        <p:spPr>
          <a:xfrm flipV="1">
            <a:off x="4218336" y="3032722"/>
            <a:ext cx="990600" cy="205778"/>
          </a:xfrm>
          <a:prstGeom prst="line">
            <a:avLst/>
          </a:prstGeom>
          <a:ln>
            <a:solidFill>
              <a:srgbClr val="9467BD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8E687ADC-91B1-48D0-B877-3F2A3E1F1F55}"/>
              </a:ext>
            </a:extLst>
          </p:cNvPr>
          <p:cNvSpPr txBox="1"/>
          <p:nvPr/>
        </p:nvSpPr>
        <p:spPr>
          <a:xfrm>
            <a:off x="3352800" y="3086100"/>
            <a:ext cx="8579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50</a:t>
            </a:r>
            <a:r>
              <a:rPr lang="ko-KR" altLang="en-US" sz="24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대</a:t>
            </a: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2ED31D3E-FCB4-4340-AD54-345C8D087F6E}"/>
              </a:ext>
            </a:extLst>
          </p:cNvPr>
          <p:cNvCxnSpPr>
            <a:cxnSpLocks/>
          </p:cNvCxnSpPr>
          <p:nvPr/>
        </p:nvCxnSpPr>
        <p:spPr>
          <a:xfrm flipV="1">
            <a:off x="3865272" y="4000500"/>
            <a:ext cx="935328" cy="152400"/>
          </a:xfrm>
          <a:prstGeom prst="line">
            <a:avLst/>
          </a:prstGeom>
          <a:ln>
            <a:solidFill>
              <a:srgbClr val="D62728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EFACDB5B-6EA9-410B-972E-E0F123830465}"/>
              </a:ext>
            </a:extLst>
          </p:cNvPr>
          <p:cNvSpPr txBox="1"/>
          <p:nvPr/>
        </p:nvSpPr>
        <p:spPr>
          <a:xfrm>
            <a:off x="3028273" y="3996035"/>
            <a:ext cx="8579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40</a:t>
            </a:r>
            <a:r>
              <a:rPr lang="ko-KR" altLang="en-US" sz="24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대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AD164B8-95AF-4EBE-A6EB-44B25A952C92}"/>
              </a:ext>
            </a:extLst>
          </p:cNvPr>
          <p:cNvSpPr txBox="1"/>
          <p:nvPr/>
        </p:nvSpPr>
        <p:spPr>
          <a:xfrm>
            <a:off x="2002921" y="6667500"/>
            <a:ext cx="511679" cy="277725"/>
          </a:xfrm>
          <a:prstGeom prst="rect">
            <a:avLst/>
          </a:prstGeom>
          <a:solidFill>
            <a:srgbClr val="F3F2F1"/>
          </a:solidFill>
        </p:spPr>
        <p:txBody>
          <a:bodyPr wrap="square" rtlCol="0">
            <a:noAutofit/>
          </a:bodyPr>
          <a:lstStyle/>
          <a:p>
            <a:pPr algn="r">
              <a:lnSpc>
                <a:spcPts val="860"/>
              </a:lnSpc>
            </a:pPr>
            <a:r>
              <a:rPr lang="en-US" altLang="ko-KR" sz="1050" dirty="0">
                <a:solidFill>
                  <a:srgbClr val="000000"/>
                </a:solidFill>
                <a:ea typeface="에스코어 드림 5 Medium" panose="020B0503030302020204" pitchFamily="34" charset="-127"/>
              </a:rPr>
              <a:t>- 0.25</a:t>
            </a:r>
            <a:endParaRPr lang="ko-KR" altLang="en-US" sz="2400" dirty="0">
              <a:solidFill>
                <a:srgbClr val="000000"/>
              </a:solidFill>
              <a:ea typeface="에스코어 드림 5 Medium" panose="020B0503030302020204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6F9BDC3-5843-4C8A-80E0-76F2E3A73D5B}"/>
              </a:ext>
            </a:extLst>
          </p:cNvPr>
          <p:cNvSpPr txBox="1"/>
          <p:nvPr/>
        </p:nvSpPr>
        <p:spPr>
          <a:xfrm>
            <a:off x="1981200" y="7380375"/>
            <a:ext cx="511679" cy="277725"/>
          </a:xfrm>
          <a:prstGeom prst="rect">
            <a:avLst/>
          </a:prstGeom>
          <a:solidFill>
            <a:srgbClr val="F3F2F1"/>
          </a:solidFill>
        </p:spPr>
        <p:txBody>
          <a:bodyPr wrap="square" rtlCol="0">
            <a:noAutofit/>
          </a:bodyPr>
          <a:lstStyle/>
          <a:p>
            <a:pPr algn="r">
              <a:lnSpc>
                <a:spcPts val="860"/>
              </a:lnSpc>
            </a:pPr>
            <a:r>
              <a:rPr lang="en-US" altLang="ko-KR" sz="1050" dirty="0">
                <a:solidFill>
                  <a:srgbClr val="000000"/>
                </a:solidFill>
                <a:ea typeface="에스코어 드림 5 Medium" panose="020B0503030302020204" pitchFamily="34" charset="-127"/>
              </a:rPr>
              <a:t>- 0.50</a:t>
            </a:r>
            <a:endParaRPr lang="ko-KR" altLang="en-US" sz="2400" dirty="0">
              <a:solidFill>
                <a:srgbClr val="000000"/>
              </a:solidFill>
              <a:ea typeface="에스코어 드림 5 Medium" panose="020B0503030302020204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1508B5C-8087-4C65-BC88-49862615F2E7}"/>
              </a:ext>
            </a:extLst>
          </p:cNvPr>
          <p:cNvSpPr txBox="1"/>
          <p:nvPr/>
        </p:nvSpPr>
        <p:spPr>
          <a:xfrm>
            <a:off x="2002921" y="8066175"/>
            <a:ext cx="511679" cy="277725"/>
          </a:xfrm>
          <a:prstGeom prst="rect">
            <a:avLst/>
          </a:prstGeom>
          <a:solidFill>
            <a:srgbClr val="F3F2F1"/>
          </a:solidFill>
        </p:spPr>
        <p:txBody>
          <a:bodyPr wrap="square" rtlCol="0">
            <a:noAutofit/>
          </a:bodyPr>
          <a:lstStyle/>
          <a:p>
            <a:pPr algn="r">
              <a:lnSpc>
                <a:spcPts val="860"/>
              </a:lnSpc>
            </a:pPr>
            <a:r>
              <a:rPr lang="en-US" altLang="ko-KR" sz="1050" dirty="0">
                <a:solidFill>
                  <a:srgbClr val="000000"/>
                </a:solidFill>
                <a:ea typeface="에스코어 드림 5 Medium" panose="020B0503030302020204" pitchFamily="34" charset="-127"/>
              </a:rPr>
              <a:t>- 0.75</a:t>
            </a:r>
            <a:endParaRPr lang="ko-KR" altLang="en-US" sz="2400" dirty="0">
              <a:solidFill>
                <a:srgbClr val="000000"/>
              </a:solidFill>
              <a:ea typeface="에스코어 드림 5 Medium" panose="020B0503030302020204" pitchFamily="34" charset="-127"/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18404C9C-5E0F-42AB-824E-F1E505DFE6BC}"/>
              </a:ext>
            </a:extLst>
          </p:cNvPr>
          <p:cNvGrpSpPr/>
          <p:nvPr/>
        </p:nvGrpSpPr>
        <p:grpSpPr>
          <a:xfrm>
            <a:off x="743818" y="1425440"/>
            <a:ext cx="4114345" cy="746260"/>
            <a:chOff x="12329754" y="8124952"/>
            <a:chExt cx="3828571" cy="746260"/>
          </a:xfrm>
        </p:grpSpPr>
        <p:grpSp>
          <p:nvGrpSpPr>
            <p:cNvPr id="54" name="그룹 1011">
              <a:extLst>
                <a:ext uri="{FF2B5EF4-FFF2-40B4-BE49-F238E27FC236}">
                  <a16:creationId xmlns:a16="http://schemas.microsoft.com/office/drawing/2014/main" id="{12273C36-CA72-4AED-B4A5-945AA3ED58B9}"/>
                </a:ext>
              </a:extLst>
            </p:cNvPr>
            <p:cNvGrpSpPr/>
            <p:nvPr/>
          </p:nvGrpSpPr>
          <p:grpSpPr>
            <a:xfrm>
              <a:off x="12329754" y="8124952"/>
              <a:ext cx="3828571" cy="713143"/>
              <a:chOff x="12329754" y="8124952"/>
              <a:chExt cx="3828571" cy="713143"/>
            </a:xfrm>
          </p:grpSpPr>
          <p:pic>
            <p:nvPicPr>
              <p:cNvPr id="56" name="Object 43">
                <a:extLst>
                  <a:ext uri="{FF2B5EF4-FFF2-40B4-BE49-F238E27FC236}">
                    <a16:creationId xmlns:a16="http://schemas.microsoft.com/office/drawing/2014/main" id="{A62FC521-8302-4A9F-B3A4-6742A724E1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2329754" y="8124952"/>
                <a:ext cx="3828571" cy="713143"/>
              </a:xfrm>
              <a:prstGeom prst="rect">
                <a:avLst/>
              </a:prstGeom>
            </p:spPr>
          </p:pic>
        </p:grpSp>
        <p:sp>
          <p:nvSpPr>
            <p:cNvPr id="55" name="Object 46">
              <a:extLst>
                <a:ext uri="{FF2B5EF4-FFF2-40B4-BE49-F238E27FC236}">
                  <a16:creationId xmlns:a16="http://schemas.microsoft.com/office/drawing/2014/main" id="{259FAB53-1AB8-4C45-813F-A8830D0D8643}"/>
                </a:ext>
              </a:extLst>
            </p:cNvPr>
            <p:cNvSpPr txBox="1"/>
            <p:nvPr/>
          </p:nvSpPr>
          <p:spPr>
            <a:xfrm>
              <a:off x="12346671" y="8226338"/>
              <a:ext cx="3769335" cy="644874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/>
              <a:r>
                <a:rPr lang="ko-KR" altLang="en-US" sz="2600" dirty="0">
                  <a:solidFill>
                    <a:schemeClr val="bg1">
                      <a:lumMod val="9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최종 키오스크 설치 역 </a:t>
              </a:r>
              <a:endParaRPr lang="en-US" altLang="ko-KR" sz="2600" dirty="0">
                <a:solidFill>
                  <a:schemeClr val="bg1">
                    <a:lumMod val="9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  <a:p>
              <a:pPr algn="ctr"/>
              <a:endParaRPr lang="en-US" sz="2800" dirty="0">
                <a:solidFill>
                  <a:schemeClr val="bg1">
                    <a:lumMod val="9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sp>
        <p:nvSpPr>
          <p:cNvPr id="57" name="Object 17">
            <a:extLst>
              <a:ext uri="{FF2B5EF4-FFF2-40B4-BE49-F238E27FC236}">
                <a16:creationId xmlns:a16="http://schemas.microsoft.com/office/drawing/2014/main" id="{411D55A9-6818-4053-853F-E1D6969FE569}"/>
              </a:ext>
            </a:extLst>
          </p:cNvPr>
          <p:cNvSpPr txBox="1"/>
          <p:nvPr/>
        </p:nvSpPr>
        <p:spPr>
          <a:xfrm>
            <a:off x="609600" y="419100"/>
            <a:ext cx="6629400" cy="5154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just"/>
            <a:r>
              <a:rPr lang="en-US" sz="2400" kern="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MODELING - </a:t>
            </a:r>
            <a:r>
              <a:rPr lang="ko-KR" altLang="en-US" sz="2400" kern="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최종 키오스크 설치 역 추천</a:t>
            </a:r>
            <a:endParaRPr lang="en-US" sz="2400" kern="0" spc="-100" dirty="0">
              <a:solidFill>
                <a:schemeClr val="tx1">
                  <a:lumMod val="75000"/>
                  <a:lumOff val="25000"/>
                </a:schemeClr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572898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3BADEC9F-7353-4FEB-B5F6-2B601CCE69C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428"/>
          <a:stretch/>
        </p:blipFill>
        <p:spPr>
          <a:xfrm>
            <a:off x="587337" y="1485900"/>
            <a:ext cx="14281090" cy="8264812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C10B6906-0B84-4BA9-895F-8E8D5B4DA4A1}"/>
              </a:ext>
            </a:extLst>
          </p:cNvPr>
          <p:cNvSpPr/>
          <p:nvPr/>
        </p:nvSpPr>
        <p:spPr>
          <a:xfrm flipV="1">
            <a:off x="733267" y="1075725"/>
            <a:ext cx="16814850" cy="18000"/>
          </a:xfrm>
          <a:prstGeom prst="rect">
            <a:avLst/>
          </a:prstGeom>
          <a:solidFill>
            <a:srgbClr val="D1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FF17013B-7D59-4108-8071-3C0FDDB9DB25}"/>
              </a:ext>
            </a:extLst>
          </p:cNvPr>
          <p:cNvSpPr/>
          <p:nvPr/>
        </p:nvSpPr>
        <p:spPr>
          <a:xfrm>
            <a:off x="736575" y="9334500"/>
            <a:ext cx="16815600" cy="18000"/>
          </a:xfrm>
          <a:prstGeom prst="rect">
            <a:avLst/>
          </a:prstGeom>
          <a:solidFill>
            <a:srgbClr val="D1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E6CBC3-3B3B-4233-971A-5642416D7F82}"/>
              </a:ext>
            </a:extLst>
          </p:cNvPr>
          <p:cNvSpPr txBox="1"/>
          <p:nvPr/>
        </p:nvSpPr>
        <p:spPr>
          <a:xfrm>
            <a:off x="12329603" y="659368"/>
            <a:ext cx="52725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중소규모 공연예술단체 활성화를 위한 키오스크 입지 선정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</p:txBody>
      </p:sp>
      <p:grpSp>
        <p:nvGrpSpPr>
          <p:cNvPr id="34" name="그룹 1002">
            <a:extLst>
              <a:ext uri="{FF2B5EF4-FFF2-40B4-BE49-F238E27FC236}">
                <a16:creationId xmlns:a16="http://schemas.microsoft.com/office/drawing/2014/main" id="{011A3D77-1FBE-4A72-A938-CA777AEB1019}"/>
              </a:ext>
            </a:extLst>
          </p:cNvPr>
          <p:cNvGrpSpPr/>
          <p:nvPr/>
        </p:nvGrpSpPr>
        <p:grpSpPr>
          <a:xfrm>
            <a:off x="4807945" y="1674090"/>
            <a:ext cx="2050055" cy="192810"/>
            <a:chOff x="11363561" y="7334988"/>
            <a:chExt cx="2050055" cy="192810"/>
          </a:xfrm>
        </p:grpSpPr>
        <p:pic>
          <p:nvPicPr>
            <p:cNvPr id="39" name="Object 5">
              <a:extLst>
                <a:ext uri="{FF2B5EF4-FFF2-40B4-BE49-F238E27FC236}">
                  <a16:creationId xmlns:a16="http://schemas.microsoft.com/office/drawing/2014/main" id="{4E0C421F-2E56-42BA-8E04-D34422C7111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21600000">
              <a:off x="11363561" y="7334988"/>
              <a:ext cx="2050055" cy="192810"/>
            </a:xfrm>
            <a:prstGeom prst="rect">
              <a:avLst/>
            </a:prstGeom>
          </p:spPr>
        </p:pic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25B43B66-3949-4E33-B776-3A658CA07621}"/>
              </a:ext>
            </a:extLst>
          </p:cNvPr>
          <p:cNvSpPr txBox="1"/>
          <p:nvPr/>
        </p:nvSpPr>
        <p:spPr>
          <a:xfrm>
            <a:off x="6858000" y="1485900"/>
            <a:ext cx="26196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군집별 특징 비교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2992A0-0EC4-4175-ADB2-5399B048A780}"/>
              </a:ext>
            </a:extLst>
          </p:cNvPr>
          <p:cNvSpPr txBox="1"/>
          <p:nvPr/>
        </p:nvSpPr>
        <p:spPr>
          <a:xfrm>
            <a:off x="4218336" y="8801100"/>
            <a:ext cx="668773" cy="461665"/>
          </a:xfrm>
          <a:prstGeom prst="rect">
            <a:avLst/>
          </a:prstGeom>
          <a:solidFill>
            <a:srgbClr val="F3F2F1"/>
          </a:solidFill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1</a:t>
            </a:r>
            <a:r>
              <a:rPr lang="ko-KR" altLang="en-US" sz="24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번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F394699-E689-4CFE-A22D-B6C1730C17D6}"/>
              </a:ext>
            </a:extLst>
          </p:cNvPr>
          <p:cNvSpPr txBox="1"/>
          <p:nvPr/>
        </p:nvSpPr>
        <p:spPr>
          <a:xfrm>
            <a:off x="8382000" y="8796635"/>
            <a:ext cx="668773" cy="461665"/>
          </a:xfrm>
          <a:prstGeom prst="rect">
            <a:avLst/>
          </a:prstGeom>
          <a:solidFill>
            <a:srgbClr val="F3F2F1"/>
          </a:solidFill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</a:t>
            </a:r>
            <a:r>
              <a:rPr lang="ko-KR" altLang="en-US" sz="24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번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5C18C2A-C36B-4238-ACE3-3CA852B9ABC7}"/>
              </a:ext>
            </a:extLst>
          </p:cNvPr>
          <p:cNvSpPr txBox="1"/>
          <p:nvPr/>
        </p:nvSpPr>
        <p:spPr>
          <a:xfrm>
            <a:off x="12420600" y="8796635"/>
            <a:ext cx="668773" cy="461665"/>
          </a:xfrm>
          <a:prstGeom prst="rect">
            <a:avLst/>
          </a:prstGeom>
          <a:solidFill>
            <a:srgbClr val="F3F2F1"/>
          </a:solidFill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3</a:t>
            </a:r>
            <a:r>
              <a:rPr lang="ko-KR" altLang="en-US" sz="24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번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6D659F57-A889-4638-AF0C-9CD0B6680D9B}"/>
              </a:ext>
            </a:extLst>
          </p:cNvPr>
          <p:cNvGrpSpPr/>
          <p:nvPr/>
        </p:nvGrpSpPr>
        <p:grpSpPr>
          <a:xfrm>
            <a:off x="14813501" y="4439180"/>
            <a:ext cx="1303626" cy="2380577"/>
            <a:chOff x="14813501" y="4439180"/>
            <a:chExt cx="1303626" cy="2380577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DF4C7547-BE38-41D6-B923-8FA932CC4EC5}"/>
                </a:ext>
              </a:extLst>
            </p:cNvPr>
            <p:cNvSpPr/>
            <p:nvPr/>
          </p:nvSpPr>
          <p:spPr>
            <a:xfrm>
              <a:off x="14813501" y="4439180"/>
              <a:ext cx="1264699" cy="236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23C1E3E4-CC86-4E47-9E11-C2EC0EC8B194}"/>
                </a:ext>
              </a:extLst>
            </p:cNvPr>
            <p:cNvGrpSpPr/>
            <p:nvPr/>
          </p:nvGrpSpPr>
          <p:grpSpPr>
            <a:xfrm>
              <a:off x="14935200" y="4457700"/>
              <a:ext cx="1181927" cy="2362057"/>
              <a:chOff x="11848273" y="4991100"/>
              <a:chExt cx="1181927" cy="2362057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B67E01A-5AFB-4A4C-9F5E-2DA0AE6B7002}"/>
                  </a:ext>
                </a:extLst>
              </p:cNvPr>
              <p:cNvSpPr txBox="1"/>
              <p:nvPr/>
            </p:nvSpPr>
            <p:spPr>
              <a:xfrm>
                <a:off x="12172273" y="4991100"/>
                <a:ext cx="857927" cy="2362057"/>
              </a:xfrm>
              <a:prstGeom prst="rect">
                <a:avLst/>
              </a:prstGeom>
              <a:solidFill>
                <a:srgbClr val="FFFFFF"/>
              </a:solidFill>
            </p:spPr>
            <p:txBody>
              <a:bodyPr wrap="none" rtlCol="0">
                <a:spAutoFit/>
              </a:bodyPr>
              <a:lstStyle/>
              <a:p>
                <a:pPr>
                  <a:lnSpc>
                    <a:spcPts val="3580"/>
                  </a:lnSpc>
                </a:pPr>
                <a:r>
                  <a:rPr lang="en-US" altLang="ko-KR" sz="2400" dirty="0">
                    <a:solidFill>
                      <a:srgbClr val="000000"/>
                    </a:solidFill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10</a:t>
                </a:r>
                <a:r>
                  <a:rPr lang="ko-KR" altLang="en-US" sz="2400" dirty="0">
                    <a:solidFill>
                      <a:srgbClr val="000000"/>
                    </a:solidFill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대</a:t>
                </a:r>
                <a:endParaRPr lang="en-US" altLang="ko-KR" sz="2400" dirty="0">
                  <a:solidFill>
                    <a:srgbClr val="000000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endParaRPr>
              </a:p>
              <a:p>
                <a:pPr>
                  <a:lnSpc>
                    <a:spcPts val="3580"/>
                  </a:lnSpc>
                </a:pPr>
                <a:r>
                  <a:rPr lang="en-US" altLang="ko-KR" sz="2400" dirty="0">
                    <a:solidFill>
                      <a:srgbClr val="000000"/>
                    </a:solidFill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20</a:t>
                </a:r>
                <a:r>
                  <a:rPr lang="ko-KR" altLang="en-US" sz="2400" dirty="0">
                    <a:solidFill>
                      <a:srgbClr val="000000"/>
                    </a:solidFill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대</a:t>
                </a:r>
                <a:endParaRPr lang="en-US" altLang="ko-KR" sz="2400" dirty="0">
                  <a:solidFill>
                    <a:srgbClr val="000000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endParaRPr>
              </a:p>
              <a:p>
                <a:pPr>
                  <a:lnSpc>
                    <a:spcPts val="3580"/>
                  </a:lnSpc>
                </a:pPr>
                <a:r>
                  <a:rPr lang="en-US" altLang="ko-KR" sz="2400" dirty="0">
                    <a:solidFill>
                      <a:srgbClr val="000000"/>
                    </a:solidFill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30</a:t>
                </a:r>
                <a:r>
                  <a:rPr lang="ko-KR" altLang="en-US" sz="2400" dirty="0">
                    <a:solidFill>
                      <a:srgbClr val="000000"/>
                    </a:solidFill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대</a:t>
                </a:r>
                <a:endParaRPr lang="en-US" altLang="ko-KR" sz="2400" dirty="0">
                  <a:solidFill>
                    <a:srgbClr val="000000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endParaRPr>
              </a:p>
              <a:p>
                <a:pPr>
                  <a:lnSpc>
                    <a:spcPts val="3580"/>
                  </a:lnSpc>
                </a:pPr>
                <a:r>
                  <a:rPr lang="en-US" altLang="ko-KR" sz="2400" dirty="0">
                    <a:solidFill>
                      <a:srgbClr val="000000"/>
                    </a:solidFill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40</a:t>
                </a:r>
                <a:r>
                  <a:rPr lang="ko-KR" altLang="en-US" sz="2400" dirty="0">
                    <a:solidFill>
                      <a:srgbClr val="000000"/>
                    </a:solidFill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대</a:t>
                </a:r>
                <a:endParaRPr lang="en-US" altLang="ko-KR" sz="2400" dirty="0">
                  <a:solidFill>
                    <a:srgbClr val="000000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endParaRPr>
              </a:p>
              <a:p>
                <a:pPr>
                  <a:lnSpc>
                    <a:spcPts val="3580"/>
                  </a:lnSpc>
                </a:pPr>
                <a:r>
                  <a:rPr lang="en-US" altLang="ko-KR" sz="2400" dirty="0">
                    <a:solidFill>
                      <a:srgbClr val="000000"/>
                    </a:solidFill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50</a:t>
                </a:r>
                <a:r>
                  <a:rPr lang="ko-KR" altLang="en-US" sz="2400" dirty="0">
                    <a:solidFill>
                      <a:srgbClr val="000000"/>
                    </a:solidFill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대</a:t>
                </a:r>
              </a:p>
            </p:txBody>
          </p:sp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5F8FE650-FABF-4CEA-B22F-D75753E6D8E6}"/>
                  </a:ext>
                </a:extLst>
              </p:cNvPr>
              <p:cNvSpPr/>
              <p:nvPr/>
            </p:nvSpPr>
            <p:spPr>
              <a:xfrm>
                <a:off x="11848273" y="6515100"/>
                <a:ext cx="288000" cy="288000"/>
              </a:xfrm>
              <a:prstGeom prst="ellipse">
                <a:avLst/>
              </a:prstGeom>
              <a:solidFill>
                <a:srgbClr val="D6272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6" name="타원 45">
                <a:extLst>
                  <a:ext uri="{FF2B5EF4-FFF2-40B4-BE49-F238E27FC236}">
                    <a16:creationId xmlns:a16="http://schemas.microsoft.com/office/drawing/2014/main" id="{318888BB-601C-493D-9C24-CFEB9AFFDCF2}"/>
                  </a:ext>
                </a:extLst>
              </p:cNvPr>
              <p:cNvSpPr/>
              <p:nvPr/>
            </p:nvSpPr>
            <p:spPr>
              <a:xfrm>
                <a:off x="11853946" y="5105400"/>
                <a:ext cx="288000" cy="288000"/>
              </a:xfrm>
              <a:prstGeom prst="ellipse">
                <a:avLst/>
              </a:prstGeom>
              <a:solidFill>
                <a:srgbClr val="1F77B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7" name="타원 46">
                <a:extLst>
                  <a:ext uri="{FF2B5EF4-FFF2-40B4-BE49-F238E27FC236}">
                    <a16:creationId xmlns:a16="http://schemas.microsoft.com/office/drawing/2014/main" id="{869A249E-B9AD-4399-BD1E-837B2B5E3B1B}"/>
                  </a:ext>
                </a:extLst>
              </p:cNvPr>
              <p:cNvSpPr/>
              <p:nvPr/>
            </p:nvSpPr>
            <p:spPr>
              <a:xfrm>
                <a:off x="11848273" y="5582100"/>
                <a:ext cx="288000" cy="288000"/>
              </a:xfrm>
              <a:prstGeom prst="ellipse">
                <a:avLst/>
              </a:prstGeom>
              <a:solidFill>
                <a:srgbClr val="FF7F0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8" name="타원 47">
                <a:extLst>
                  <a:ext uri="{FF2B5EF4-FFF2-40B4-BE49-F238E27FC236}">
                    <a16:creationId xmlns:a16="http://schemas.microsoft.com/office/drawing/2014/main" id="{544D6AE4-A2EA-4849-A476-62C54F4A4D45}"/>
                  </a:ext>
                </a:extLst>
              </p:cNvPr>
              <p:cNvSpPr/>
              <p:nvPr/>
            </p:nvSpPr>
            <p:spPr>
              <a:xfrm>
                <a:off x="11848273" y="6058800"/>
                <a:ext cx="288000" cy="288000"/>
              </a:xfrm>
              <a:prstGeom prst="ellipse">
                <a:avLst/>
              </a:prstGeom>
              <a:solidFill>
                <a:srgbClr val="2CA0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9" name="타원 48">
                <a:extLst>
                  <a:ext uri="{FF2B5EF4-FFF2-40B4-BE49-F238E27FC236}">
                    <a16:creationId xmlns:a16="http://schemas.microsoft.com/office/drawing/2014/main" id="{BF235B7F-5AC6-42A2-85BA-BA5560F91D12}"/>
                  </a:ext>
                </a:extLst>
              </p:cNvPr>
              <p:cNvSpPr/>
              <p:nvPr/>
            </p:nvSpPr>
            <p:spPr>
              <a:xfrm>
                <a:off x="11848273" y="6964433"/>
                <a:ext cx="288000" cy="288000"/>
              </a:xfrm>
              <a:prstGeom prst="ellipse">
                <a:avLst/>
              </a:prstGeom>
              <a:solidFill>
                <a:srgbClr val="9467B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D85B33E-0A0D-488A-8AB4-827393758D2A}"/>
              </a:ext>
            </a:extLst>
          </p:cNvPr>
          <p:cNvSpPr/>
          <p:nvPr/>
        </p:nvSpPr>
        <p:spPr>
          <a:xfrm>
            <a:off x="2667000" y="2549971"/>
            <a:ext cx="4800600" cy="6098729"/>
          </a:xfrm>
          <a:prstGeom prst="rect">
            <a:avLst/>
          </a:prstGeom>
          <a:solidFill>
            <a:srgbClr val="FFFFFF">
              <a:alpha val="9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1AE34D52-8FCF-4A75-8460-C9F1CF40ABC5}"/>
              </a:ext>
            </a:extLst>
          </p:cNvPr>
          <p:cNvSpPr/>
          <p:nvPr/>
        </p:nvSpPr>
        <p:spPr>
          <a:xfrm>
            <a:off x="9843833" y="2557854"/>
            <a:ext cx="4800600" cy="6098729"/>
          </a:xfrm>
          <a:prstGeom prst="rect">
            <a:avLst/>
          </a:prstGeom>
          <a:solidFill>
            <a:srgbClr val="FFFFFF">
              <a:alpha val="9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Object 5">
            <a:extLst>
              <a:ext uri="{FF2B5EF4-FFF2-40B4-BE49-F238E27FC236}">
                <a16:creationId xmlns:a16="http://schemas.microsoft.com/office/drawing/2014/main" id="{2EC7F3DB-7CD0-4A9D-BD9D-FBBFA8D0A0D8}"/>
              </a:ext>
            </a:extLst>
          </p:cNvPr>
          <p:cNvSpPr txBox="1"/>
          <p:nvPr/>
        </p:nvSpPr>
        <p:spPr>
          <a:xfrm>
            <a:off x="7798088" y="2933700"/>
            <a:ext cx="7899112" cy="2013515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>
              <a:lnSpc>
                <a:spcPct val="150000"/>
              </a:lnSpc>
            </a:pPr>
            <a:r>
              <a:rPr lang="en-US" altLang="ko-KR" sz="4000" b="1" kern="0" spc="-100" dirty="0">
                <a:highlight>
                  <a:srgbClr val="FCF600"/>
                </a:highlight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10-20</a:t>
            </a:r>
            <a:r>
              <a:rPr lang="ko-KR" altLang="en-US" sz="4000" b="1" kern="0" spc="-100" dirty="0">
                <a:highlight>
                  <a:srgbClr val="FCF600"/>
                </a:highlight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대 높은 </a:t>
            </a:r>
            <a:r>
              <a:rPr lang="en-US" altLang="ko-KR" sz="4000" b="1" kern="0" spc="-100" dirty="0">
                <a:highlight>
                  <a:srgbClr val="FCF600"/>
                </a:highlight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2</a:t>
            </a:r>
            <a:r>
              <a:rPr lang="ko-KR" altLang="en-US" sz="4000" b="1" kern="0" spc="-100" dirty="0">
                <a:highlight>
                  <a:srgbClr val="FCF600"/>
                </a:highlight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번 군집   </a:t>
            </a:r>
            <a:endParaRPr lang="en-US" altLang="ko-KR" sz="4000" b="1" kern="0" spc="-100" dirty="0">
              <a:highlight>
                <a:srgbClr val="FCF600"/>
              </a:highlight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4000" b="1" kern="0" spc="-100" dirty="0">
                <a:highlight>
                  <a:srgbClr val="FCF600"/>
                </a:highlight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 “ </a:t>
            </a:r>
            <a:r>
              <a:rPr lang="ko-KR" altLang="en-US" sz="4000" b="1" kern="0" spc="-100" dirty="0">
                <a:highlight>
                  <a:srgbClr val="FCF600"/>
                </a:highlight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뮤지컬</a:t>
            </a:r>
            <a:r>
              <a:rPr lang="en-US" altLang="ko-KR" sz="4000" b="1" kern="0" spc="-100" dirty="0">
                <a:highlight>
                  <a:srgbClr val="FCF600"/>
                </a:highlight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, </a:t>
            </a:r>
            <a:r>
              <a:rPr lang="ko-KR" altLang="en-US" sz="4000" b="1" kern="0" spc="-100" dirty="0">
                <a:highlight>
                  <a:srgbClr val="FCF600"/>
                </a:highlight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연극 선호 </a:t>
            </a:r>
            <a:r>
              <a:rPr lang="en-US" altLang="ko-KR" sz="4000" b="1" kern="0" spc="-100" dirty="0">
                <a:highlight>
                  <a:srgbClr val="FCF600"/>
                </a:highlight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”  </a:t>
            </a:r>
            <a:endParaRPr lang="en-US" sz="3200" b="1" dirty="0">
              <a:highlight>
                <a:srgbClr val="FCF600"/>
              </a:highlight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</p:txBody>
      </p:sp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F7E0091B-8FDF-44DF-B9FF-AEE597B964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91139" y="5200668"/>
            <a:ext cx="3905988" cy="2152632"/>
          </a:xfrm>
          <a:prstGeom prst="rect">
            <a:avLst/>
          </a:prstGeom>
          <a:effectLst>
            <a:outerShdw blurRad="177800" sx="102000" sy="102000" algn="ctr" rotWithShape="0">
              <a:prstClr val="black">
                <a:alpha val="29000"/>
              </a:prstClr>
            </a:outerShdw>
          </a:effectLst>
        </p:spPr>
      </p:pic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46AC8CC5-90CF-4F55-A34C-FDA6053BAFE1}"/>
              </a:ext>
            </a:extLst>
          </p:cNvPr>
          <p:cNvCxnSpPr>
            <a:cxnSpLocks/>
          </p:cNvCxnSpPr>
          <p:nvPr/>
        </p:nvCxnSpPr>
        <p:spPr>
          <a:xfrm>
            <a:off x="6725327" y="4072235"/>
            <a:ext cx="968337" cy="233065"/>
          </a:xfrm>
          <a:prstGeom prst="line">
            <a:avLst/>
          </a:prstGeom>
          <a:ln>
            <a:solidFill>
              <a:srgbClr val="1F77B4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BD48058B-44CC-4F01-93C7-05EB1B012610}"/>
              </a:ext>
            </a:extLst>
          </p:cNvPr>
          <p:cNvSpPr txBox="1"/>
          <p:nvPr/>
        </p:nvSpPr>
        <p:spPr>
          <a:xfrm>
            <a:off x="5867400" y="3843635"/>
            <a:ext cx="8579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10</a:t>
            </a:r>
            <a:r>
              <a:rPr lang="ko-KR" altLang="en-US" sz="24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대</a:t>
            </a: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9F594D5F-93BA-4512-AD0B-35912B7D9694}"/>
              </a:ext>
            </a:extLst>
          </p:cNvPr>
          <p:cNvCxnSpPr>
            <a:cxnSpLocks/>
          </p:cNvCxnSpPr>
          <p:nvPr/>
        </p:nvCxnSpPr>
        <p:spPr>
          <a:xfrm>
            <a:off x="7086600" y="3275892"/>
            <a:ext cx="990600" cy="229308"/>
          </a:xfrm>
          <a:prstGeom prst="line">
            <a:avLst/>
          </a:prstGeom>
          <a:ln>
            <a:solidFill>
              <a:srgbClr val="FF7F0E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6041B5D0-CF03-40FB-86C7-C0D162F26627}"/>
              </a:ext>
            </a:extLst>
          </p:cNvPr>
          <p:cNvSpPr txBox="1"/>
          <p:nvPr/>
        </p:nvSpPr>
        <p:spPr>
          <a:xfrm>
            <a:off x="6228673" y="3009900"/>
            <a:ext cx="8579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20</a:t>
            </a:r>
            <a:r>
              <a:rPr lang="ko-KR" altLang="en-US" sz="24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대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5AFDAAF-890C-4F7C-82E7-8DC138BFDF43}"/>
              </a:ext>
            </a:extLst>
          </p:cNvPr>
          <p:cNvSpPr txBox="1"/>
          <p:nvPr/>
        </p:nvSpPr>
        <p:spPr>
          <a:xfrm>
            <a:off x="2002921" y="6667500"/>
            <a:ext cx="511679" cy="277725"/>
          </a:xfrm>
          <a:prstGeom prst="rect">
            <a:avLst/>
          </a:prstGeom>
          <a:solidFill>
            <a:srgbClr val="F3F2F1"/>
          </a:solidFill>
        </p:spPr>
        <p:txBody>
          <a:bodyPr wrap="square" rtlCol="0">
            <a:noAutofit/>
          </a:bodyPr>
          <a:lstStyle/>
          <a:p>
            <a:pPr algn="r">
              <a:lnSpc>
                <a:spcPts val="860"/>
              </a:lnSpc>
            </a:pPr>
            <a:r>
              <a:rPr lang="en-US" altLang="ko-KR" sz="1050" dirty="0">
                <a:solidFill>
                  <a:srgbClr val="000000"/>
                </a:solidFill>
                <a:ea typeface="에스코어 드림 5 Medium" panose="020B0503030302020204" pitchFamily="34" charset="-127"/>
              </a:rPr>
              <a:t>- 0.25</a:t>
            </a:r>
            <a:endParaRPr lang="ko-KR" altLang="en-US" sz="2400" dirty="0">
              <a:solidFill>
                <a:srgbClr val="000000"/>
              </a:solidFill>
              <a:ea typeface="에스코어 드림 5 Medium" panose="020B0503030302020204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DB07A29-5948-4300-A5FC-199A0CE9F774}"/>
              </a:ext>
            </a:extLst>
          </p:cNvPr>
          <p:cNvSpPr txBox="1"/>
          <p:nvPr/>
        </p:nvSpPr>
        <p:spPr>
          <a:xfrm>
            <a:off x="1981200" y="7380375"/>
            <a:ext cx="511679" cy="277725"/>
          </a:xfrm>
          <a:prstGeom prst="rect">
            <a:avLst/>
          </a:prstGeom>
          <a:solidFill>
            <a:srgbClr val="F3F2F1"/>
          </a:solidFill>
        </p:spPr>
        <p:txBody>
          <a:bodyPr wrap="square" rtlCol="0">
            <a:noAutofit/>
          </a:bodyPr>
          <a:lstStyle/>
          <a:p>
            <a:pPr algn="r">
              <a:lnSpc>
                <a:spcPts val="860"/>
              </a:lnSpc>
            </a:pPr>
            <a:r>
              <a:rPr lang="en-US" altLang="ko-KR" sz="1050" dirty="0">
                <a:solidFill>
                  <a:srgbClr val="000000"/>
                </a:solidFill>
                <a:ea typeface="에스코어 드림 5 Medium" panose="020B0503030302020204" pitchFamily="34" charset="-127"/>
              </a:rPr>
              <a:t>- 0.50</a:t>
            </a:r>
            <a:endParaRPr lang="ko-KR" altLang="en-US" sz="2400" dirty="0">
              <a:solidFill>
                <a:srgbClr val="000000"/>
              </a:solidFill>
              <a:ea typeface="에스코어 드림 5 Medium" panose="020B0503030302020204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24C5ADC-762F-4861-BBC9-D316BBE1DCC1}"/>
              </a:ext>
            </a:extLst>
          </p:cNvPr>
          <p:cNvSpPr txBox="1"/>
          <p:nvPr/>
        </p:nvSpPr>
        <p:spPr>
          <a:xfrm>
            <a:off x="2002921" y="8066175"/>
            <a:ext cx="511679" cy="277725"/>
          </a:xfrm>
          <a:prstGeom prst="rect">
            <a:avLst/>
          </a:prstGeom>
          <a:solidFill>
            <a:srgbClr val="F3F2F1"/>
          </a:solidFill>
        </p:spPr>
        <p:txBody>
          <a:bodyPr wrap="square" rtlCol="0">
            <a:noAutofit/>
          </a:bodyPr>
          <a:lstStyle/>
          <a:p>
            <a:pPr algn="r">
              <a:lnSpc>
                <a:spcPts val="860"/>
              </a:lnSpc>
            </a:pPr>
            <a:r>
              <a:rPr lang="en-US" altLang="ko-KR" sz="1050" dirty="0">
                <a:solidFill>
                  <a:srgbClr val="000000"/>
                </a:solidFill>
                <a:ea typeface="에스코어 드림 5 Medium" panose="020B0503030302020204" pitchFamily="34" charset="-127"/>
              </a:rPr>
              <a:t>- 0.75</a:t>
            </a:r>
            <a:endParaRPr lang="ko-KR" altLang="en-US" sz="2400" dirty="0">
              <a:solidFill>
                <a:srgbClr val="000000"/>
              </a:solidFill>
              <a:ea typeface="에스코어 드림 5 Medium" panose="020B0503030302020204" pitchFamily="34" charset="-127"/>
            </a:endParaRP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6545A47D-9458-42FE-9D75-DF7A06C3D368}"/>
              </a:ext>
            </a:extLst>
          </p:cNvPr>
          <p:cNvGrpSpPr/>
          <p:nvPr/>
        </p:nvGrpSpPr>
        <p:grpSpPr>
          <a:xfrm>
            <a:off x="743818" y="1425440"/>
            <a:ext cx="4114345" cy="746260"/>
            <a:chOff x="12329754" y="8124952"/>
            <a:chExt cx="3828571" cy="746260"/>
          </a:xfrm>
        </p:grpSpPr>
        <p:grpSp>
          <p:nvGrpSpPr>
            <p:cNvPr id="62" name="그룹 1011">
              <a:extLst>
                <a:ext uri="{FF2B5EF4-FFF2-40B4-BE49-F238E27FC236}">
                  <a16:creationId xmlns:a16="http://schemas.microsoft.com/office/drawing/2014/main" id="{899AAE97-171E-4636-A69A-A1AEA4ABFA58}"/>
                </a:ext>
              </a:extLst>
            </p:cNvPr>
            <p:cNvGrpSpPr/>
            <p:nvPr/>
          </p:nvGrpSpPr>
          <p:grpSpPr>
            <a:xfrm>
              <a:off x="12329754" y="8124952"/>
              <a:ext cx="3828571" cy="713143"/>
              <a:chOff x="12329754" y="8124952"/>
              <a:chExt cx="3828571" cy="713143"/>
            </a:xfrm>
          </p:grpSpPr>
          <p:pic>
            <p:nvPicPr>
              <p:cNvPr id="64" name="Object 43">
                <a:extLst>
                  <a:ext uri="{FF2B5EF4-FFF2-40B4-BE49-F238E27FC236}">
                    <a16:creationId xmlns:a16="http://schemas.microsoft.com/office/drawing/2014/main" id="{11C9B727-7E91-42EC-A131-7E25753C87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2329754" y="8124952"/>
                <a:ext cx="3828571" cy="713143"/>
              </a:xfrm>
              <a:prstGeom prst="rect">
                <a:avLst/>
              </a:prstGeom>
            </p:spPr>
          </p:pic>
        </p:grpSp>
        <p:sp>
          <p:nvSpPr>
            <p:cNvPr id="63" name="Object 46">
              <a:extLst>
                <a:ext uri="{FF2B5EF4-FFF2-40B4-BE49-F238E27FC236}">
                  <a16:creationId xmlns:a16="http://schemas.microsoft.com/office/drawing/2014/main" id="{B7953F54-C0AE-45EF-8507-6C039315B27F}"/>
                </a:ext>
              </a:extLst>
            </p:cNvPr>
            <p:cNvSpPr txBox="1"/>
            <p:nvPr/>
          </p:nvSpPr>
          <p:spPr>
            <a:xfrm>
              <a:off x="12346671" y="8226338"/>
              <a:ext cx="3769335" cy="644874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/>
              <a:r>
                <a:rPr lang="ko-KR" altLang="en-US" sz="2600" dirty="0">
                  <a:solidFill>
                    <a:schemeClr val="bg1">
                      <a:lumMod val="9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최종 키오스크 설치 역 </a:t>
              </a:r>
              <a:endParaRPr lang="en-US" sz="2800" dirty="0">
                <a:solidFill>
                  <a:schemeClr val="bg1">
                    <a:lumMod val="9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sp>
        <p:nvSpPr>
          <p:cNvPr id="65" name="Object 17">
            <a:extLst>
              <a:ext uri="{FF2B5EF4-FFF2-40B4-BE49-F238E27FC236}">
                <a16:creationId xmlns:a16="http://schemas.microsoft.com/office/drawing/2014/main" id="{FA206F69-2B9C-4AB8-8225-03F246F06F69}"/>
              </a:ext>
            </a:extLst>
          </p:cNvPr>
          <p:cNvSpPr txBox="1"/>
          <p:nvPr/>
        </p:nvSpPr>
        <p:spPr>
          <a:xfrm>
            <a:off x="609600" y="419100"/>
            <a:ext cx="6629400" cy="5154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just"/>
            <a:r>
              <a:rPr lang="en-US" sz="2400" kern="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MODELING - </a:t>
            </a:r>
            <a:r>
              <a:rPr lang="ko-KR" altLang="en-US" sz="2400" kern="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최종 키오스크 설치 역 추천</a:t>
            </a:r>
            <a:endParaRPr lang="en-US" sz="2400" kern="0" spc="-100" dirty="0">
              <a:solidFill>
                <a:schemeClr val="tx1">
                  <a:lumMod val="75000"/>
                  <a:lumOff val="25000"/>
                </a:schemeClr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18411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3BADEC9F-7353-4FEB-B5F6-2B601CCE69C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428"/>
          <a:stretch/>
        </p:blipFill>
        <p:spPr>
          <a:xfrm>
            <a:off x="587337" y="1485900"/>
            <a:ext cx="14281090" cy="8264812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C10B6906-0B84-4BA9-895F-8E8D5B4DA4A1}"/>
              </a:ext>
            </a:extLst>
          </p:cNvPr>
          <p:cNvSpPr/>
          <p:nvPr/>
        </p:nvSpPr>
        <p:spPr>
          <a:xfrm flipV="1">
            <a:off x="733267" y="1075725"/>
            <a:ext cx="16814850" cy="18000"/>
          </a:xfrm>
          <a:prstGeom prst="rect">
            <a:avLst/>
          </a:prstGeom>
          <a:solidFill>
            <a:srgbClr val="D1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FF17013B-7D59-4108-8071-3C0FDDB9DB25}"/>
              </a:ext>
            </a:extLst>
          </p:cNvPr>
          <p:cNvSpPr/>
          <p:nvPr/>
        </p:nvSpPr>
        <p:spPr>
          <a:xfrm>
            <a:off x="736575" y="9334500"/>
            <a:ext cx="16815600" cy="18000"/>
          </a:xfrm>
          <a:prstGeom prst="rect">
            <a:avLst/>
          </a:prstGeom>
          <a:solidFill>
            <a:srgbClr val="D1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E6CBC3-3B3B-4233-971A-5642416D7F82}"/>
              </a:ext>
            </a:extLst>
          </p:cNvPr>
          <p:cNvSpPr txBox="1"/>
          <p:nvPr/>
        </p:nvSpPr>
        <p:spPr>
          <a:xfrm>
            <a:off x="12329603" y="659368"/>
            <a:ext cx="52725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중소규모 공연예술단체 활성화를 위한 키오스크 입지 선정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</p:txBody>
      </p:sp>
      <p:grpSp>
        <p:nvGrpSpPr>
          <p:cNvPr id="34" name="그룹 1002">
            <a:extLst>
              <a:ext uri="{FF2B5EF4-FFF2-40B4-BE49-F238E27FC236}">
                <a16:creationId xmlns:a16="http://schemas.microsoft.com/office/drawing/2014/main" id="{011A3D77-1FBE-4A72-A938-CA777AEB1019}"/>
              </a:ext>
            </a:extLst>
          </p:cNvPr>
          <p:cNvGrpSpPr/>
          <p:nvPr/>
        </p:nvGrpSpPr>
        <p:grpSpPr>
          <a:xfrm>
            <a:off x="4807945" y="1674090"/>
            <a:ext cx="2050055" cy="192810"/>
            <a:chOff x="11363561" y="7334988"/>
            <a:chExt cx="2050055" cy="192810"/>
          </a:xfrm>
        </p:grpSpPr>
        <p:pic>
          <p:nvPicPr>
            <p:cNvPr id="39" name="Object 5">
              <a:extLst>
                <a:ext uri="{FF2B5EF4-FFF2-40B4-BE49-F238E27FC236}">
                  <a16:creationId xmlns:a16="http://schemas.microsoft.com/office/drawing/2014/main" id="{4E0C421F-2E56-42BA-8E04-D34422C7111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21600000">
              <a:off x="11363561" y="7334988"/>
              <a:ext cx="2050055" cy="192810"/>
            </a:xfrm>
            <a:prstGeom prst="rect">
              <a:avLst/>
            </a:prstGeom>
          </p:spPr>
        </p:pic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25B43B66-3949-4E33-B776-3A658CA07621}"/>
              </a:ext>
            </a:extLst>
          </p:cNvPr>
          <p:cNvSpPr txBox="1"/>
          <p:nvPr/>
        </p:nvSpPr>
        <p:spPr>
          <a:xfrm>
            <a:off x="6858000" y="1485900"/>
            <a:ext cx="26196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군집별 특징 비교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2992A0-0EC4-4175-ADB2-5399B048A780}"/>
              </a:ext>
            </a:extLst>
          </p:cNvPr>
          <p:cNvSpPr txBox="1"/>
          <p:nvPr/>
        </p:nvSpPr>
        <p:spPr>
          <a:xfrm>
            <a:off x="4218336" y="8801100"/>
            <a:ext cx="668773" cy="461665"/>
          </a:xfrm>
          <a:prstGeom prst="rect">
            <a:avLst/>
          </a:prstGeom>
          <a:solidFill>
            <a:srgbClr val="F3F2F1"/>
          </a:solidFill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1</a:t>
            </a:r>
            <a:r>
              <a:rPr lang="ko-KR" altLang="en-US" sz="24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번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F394699-E689-4CFE-A22D-B6C1730C17D6}"/>
              </a:ext>
            </a:extLst>
          </p:cNvPr>
          <p:cNvSpPr txBox="1"/>
          <p:nvPr/>
        </p:nvSpPr>
        <p:spPr>
          <a:xfrm>
            <a:off x="8382000" y="8796635"/>
            <a:ext cx="668773" cy="461665"/>
          </a:xfrm>
          <a:prstGeom prst="rect">
            <a:avLst/>
          </a:prstGeom>
          <a:solidFill>
            <a:srgbClr val="F3F2F1"/>
          </a:solidFill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</a:t>
            </a:r>
            <a:r>
              <a:rPr lang="ko-KR" altLang="en-US" sz="24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번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5C18C2A-C36B-4238-ACE3-3CA852B9ABC7}"/>
              </a:ext>
            </a:extLst>
          </p:cNvPr>
          <p:cNvSpPr txBox="1"/>
          <p:nvPr/>
        </p:nvSpPr>
        <p:spPr>
          <a:xfrm>
            <a:off x="12420600" y="8796635"/>
            <a:ext cx="668773" cy="461665"/>
          </a:xfrm>
          <a:prstGeom prst="rect">
            <a:avLst/>
          </a:prstGeom>
          <a:solidFill>
            <a:srgbClr val="F3F2F1"/>
          </a:solidFill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3</a:t>
            </a:r>
            <a:r>
              <a:rPr lang="ko-KR" altLang="en-US" sz="24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번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6D659F57-A889-4638-AF0C-9CD0B6680D9B}"/>
              </a:ext>
            </a:extLst>
          </p:cNvPr>
          <p:cNvGrpSpPr/>
          <p:nvPr/>
        </p:nvGrpSpPr>
        <p:grpSpPr>
          <a:xfrm>
            <a:off x="14813501" y="4439180"/>
            <a:ext cx="1303626" cy="2380577"/>
            <a:chOff x="14813501" y="4439180"/>
            <a:chExt cx="1303626" cy="2380577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DF4C7547-BE38-41D6-B923-8FA932CC4EC5}"/>
                </a:ext>
              </a:extLst>
            </p:cNvPr>
            <p:cNvSpPr/>
            <p:nvPr/>
          </p:nvSpPr>
          <p:spPr>
            <a:xfrm>
              <a:off x="14813501" y="4439180"/>
              <a:ext cx="1264699" cy="236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23C1E3E4-CC86-4E47-9E11-C2EC0EC8B194}"/>
                </a:ext>
              </a:extLst>
            </p:cNvPr>
            <p:cNvGrpSpPr/>
            <p:nvPr/>
          </p:nvGrpSpPr>
          <p:grpSpPr>
            <a:xfrm>
              <a:off x="14935200" y="4457700"/>
              <a:ext cx="1181927" cy="2362057"/>
              <a:chOff x="11848273" y="4991100"/>
              <a:chExt cx="1181927" cy="2362057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B67E01A-5AFB-4A4C-9F5E-2DA0AE6B7002}"/>
                  </a:ext>
                </a:extLst>
              </p:cNvPr>
              <p:cNvSpPr txBox="1"/>
              <p:nvPr/>
            </p:nvSpPr>
            <p:spPr>
              <a:xfrm>
                <a:off x="12172273" y="4991100"/>
                <a:ext cx="857927" cy="2362057"/>
              </a:xfrm>
              <a:prstGeom prst="rect">
                <a:avLst/>
              </a:prstGeom>
              <a:solidFill>
                <a:srgbClr val="FFFFFF"/>
              </a:solidFill>
            </p:spPr>
            <p:txBody>
              <a:bodyPr wrap="none" rtlCol="0">
                <a:spAutoFit/>
              </a:bodyPr>
              <a:lstStyle/>
              <a:p>
                <a:pPr>
                  <a:lnSpc>
                    <a:spcPts val="3580"/>
                  </a:lnSpc>
                </a:pPr>
                <a:r>
                  <a:rPr lang="en-US" altLang="ko-KR" sz="2400" dirty="0">
                    <a:solidFill>
                      <a:srgbClr val="000000"/>
                    </a:solidFill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10</a:t>
                </a:r>
                <a:r>
                  <a:rPr lang="ko-KR" altLang="en-US" sz="2400" dirty="0">
                    <a:solidFill>
                      <a:srgbClr val="000000"/>
                    </a:solidFill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대</a:t>
                </a:r>
                <a:endParaRPr lang="en-US" altLang="ko-KR" sz="2400" dirty="0">
                  <a:solidFill>
                    <a:srgbClr val="000000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endParaRPr>
              </a:p>
              <a:p>
                <a:pPr>
                  <a:lnSpc>
                    <a:spcPts val="3580"/>
                  </a:lnSpc>
                </a:pPr>
                <a:r>
                  <a:rPr lang="en-US" altLang="ko-KR" sz="2400" dirty="0">
                    <a:solidFill>
                      <a:srgbClr val="000000"/>
                    </a:solidFill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20</a:t>
                </a:r>
                <a:r>
                  <a:rPr lang="ko-KR" altLang="en-US" sz="2400" dirty="0">
                    <a:solidFill>
                      <a:srgbClr val="000000"/>
                    </a:solidFill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대</a:t>
                </a:r>
                <a:endParaRPr lang="en-US" altLang="ko-KR" sz="2400" dirty="0">
                  <a:solidFill>
                    <a:srgbClr val="000000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endParaRPr>
              </a:p>
              <a:p>
                <a:pPr>
                  <a:lnSpc>
                    <a:spcPts val="3580"/>
                  </a:lnSpc>
                </a:pPr>
                <a:r>
                  <a:rPr lang="en-US" altLang="ko-KR" sz="2400" dirty="0">
                    <a:solidFill>
                      <a:srgbClr val="000000"/>
                    </a:solidFill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30</a:t>
                </a:r>
                <a:r>
                  <a:rPr lang="ko-KR" altLang="en-US" sz="2400" dirty="0">
                    <a:solidFill>
                      <a:srgbClr val="000000"/>
                    </a:solidFill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대</a:t>
                </a:r>
                <a:endParaRPr lang="en-US" altLang="ko-KR" sz="2400" dirty="0">
                  <a:solidFill>
                    <a:srgbClr val="000000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endParaRPr>
              </a:p>
              <a:p>
                <a:pPr>
                  <a:lnSpc>
                    <a:spcPts val="3580"/>
                  </a:lnSpc>
                </a:pPr>
                <a:r>
                  <a:rPr lang="en-US" altLang="ko-KR" sz="2400" dirty="0">
                    <a:solidFill>
                      <a:srgbClr val="000000"/>
                    </a:solidFill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40</a:t>
                </a:r>
                <a:r>
                  <a:rPr lang="ko-KR" altLang="en-US" sz="2400" dirty="0">
                    <a:solidFill>
                      <a:srgbClr val="000000"/>
                    </a:solidFill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대</a:t>
                </a:r>
                <a:endParaRPr lang="en-US" altLang="ko-KR" sz="2400" dirty="0">
                  <a:solidFill>
                    <a:srgbClr val="000000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endParaRPr>
              </a:p>
              <a:p>
                <a:pPr>
                  <a:lnSpc>
                    <a:spcPts val="3580"/>
                  </a:lnSpc>
                </a:pPr>
                <a:r>
                  <a:rPr lang="en-US" altLang="ko-KR" sz="2400" dirty="0">
                    <a:solidFill>
                      <a:srgbClr val="000000"/>
                    </a:solidFill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50</a:t>
                </a:r>
                <a:r>
                  <a:rPr lang="ko-KR" altLang="en-US" sz="2400" dirty="0">
                    <a:solidFill>
                      <a:srgbClr val="000000"/>
                    </a:solidFill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대</a:t>
                </a:r>
              </a:p>
            </p:txBody>
          </p:sp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5F8FE650-FABF-4CEA-B22F-D75753E6D8E6}"/>
                  </a:ext>
                </a:extLst>
              </p:cNvPr>
              <p:cNvSpPr/>
              <p:nvPr/>
            </p:nvSpPr>
            <p:spPr>
              <a:xfrm>
                <a:off x="11848273" y="6515100"/>
                <a:ext cx="288000" cy="288000"/>
              </a:xfrm>
              <a:prstGeom prst="ellipse">
                <a:avLst/>
              </a:prstGeom>
              <a:solidFill>
                <a:srgbClr val="D6272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6" name="타원 45">
                <a:extLst>
                  <a:ext uri="{FF2B5EF4-FFF2-40B4-BE49-F238E27FC236}">
                    <a16:creationId xmlns:a16="http://schemas.microsoft.com/office/drawing/2014/main" id="{318888BB-601C-493D-9C24-CFEB9AFFDCF2}"/>
                  </a:ext>
                </a:extLst>
              </p:cNvPr>
              <p:cNvSpPr/>
              <p:nvPr/>
            </p:nvSpPr>
            <p:spPr>
              <a:xfrm>
                <a:off x="11853946" y="5105400"/>
                <a:ext cx="288000" cy="288000"/>
              </a:xfrm>
              <a:prstGeom prst="ellipse">
                <a:avLst/>
              </a:prstGeom>
              <a:solidFill>
                <a:srgbClr val="1F77B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7" name="타원 46">
                <a:extLst>
                  <a:ext uri="{FF2B5EF4-FFF2-40B4-BE49-F238E27FC236}">
                    <a16:creationId xmlns:a16="http://schemas.microsoft.com/office/drawing/2014/main" id="{869A249E-B9AD-4399-BD1E-837B2B5E3B1B}"/>
                  </a:ext>
                </a:extLst>
              </p:cNvPr>
              <p:cNvSpPr/>
              <p:nvPr/>
            </p:nvSpPr>
            <p:spPr>
              <a:xfrm>
                <a:off x="11848273" y="5582100"/>
                <a:ext cx="288000" cy="288000"/>
              </a:xfrm>
              <a:prstGeom prst="ellipse">
                <a:avLst/>
              </a:prstGeom>
              <a:solidFill>
                <a:srgbClr val="FF7F0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8" name="타원 47">
                <a:extLst>
                  <a:ext uri="{FF2B5EF4-FFF2-40B4-BE49-F238E27FC236}">
                    <a16:creationId xmlns:a16="http://schemas.microsoft.com/office/drawing/2014/main" id="{544D6AE4-A2EA-4849-A476-62C54F4A4D45}"/>
                  </a:ext>
                </a:extLst>
              </p:cNvPr>
              <p:cNvSpPr/>
              <p:nvPr/>
            </p:nvSpPr>
            <p:spPr>
              <a:xfrm>
                <a:off x="11848273" y="6058800"/>
                <a:ext cx="288000" cy="288000"/>
              </a:xfrm>
              <a:prstGeom prst="ellipse">
                <a:avLst/>
              </a:prstGeom>
              <a:solidFill>
                <a:srgbClr val="2CA0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9" name="타원 48">
                <a:extLst>
                  <a:ext uri="{FF2B5EF4-FFF2-40B4-BE49-F238E27FC236}">
                    <a16:creationId xmlns:a16="http://schemas.microsoft.com/office/drawing/2014/main" id="{BF235B7F-5AC6-42A2-85BA-BA5560F91D12}"/>
                  </a:ext>
                </a:extLst>
              </p:cNvPr>
              <p:cNvSpPr/>
              <p:nvPr/>
            </p:nvSpPr>
            <p:spPr>
              <a:xfrm>
                <a:off x="11848273" y="6964433"/>
                <a:ext cx="288000" cy="288000"/>
              </a:xfrm>
              <a:prstGeom prst="ellipse">
                <a:avLst/>
              </a:prstGeom>
              <a:solidFill>
                <a:srgbClr val="9467B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D85B33E-0A0D-488A-8AB4-827393758D2A}"/>
              </a:ext>
            </a:extLst>
          </p:cNvPr>
          <p:cNvSpPr/>
          <p:nvPr/>
        </p:nvSpPr>
        <p:spPr>
          <a:xfrm>
            <a:off x="2728456" y="2552700"/>
            <a:ext cx="8624972" cy="6098729"/>
          </a:xfrm>
          <a:prstGeom prst="rect">
            <a:avLst/>
          </a:prstGeom>
          <a:solidFill>
            <a:srgbClr val="FFFFFF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Object 5">
            <a:extLst>
              <a:ext uri="{FF2B5EF4-FFF2-40B4-BE49-F238E27FC236}">
                <a16:creationId xmlns:a16="http://schemas.microsoft.com/office/drawing/2014/main" id="{2EC7F3DB-7CD0-4A9D-BD9D-FBBFA8D0A0D8}"/>
              </a:ext>
            </a:extLst>
          </p:cNvPr>
          <p:cNvSpPr txBox="1"/>
          <p:nvPr/>
        </p:nvSpPr>
        <p:spPr>
          <a:xfrm>
            <a:off x="3447283" y="3129985"/>
            <a:ext cx="7899112" cy="2013515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>
              <a:lnSpc>
                <a:spcPct val="150000"/>
              </a:lnSpc>
            </a:pPr>
            <a:r>
              <a:rPr lang="en-US" altLang="ko-KR" sz="4000" b="1" kern="0" spc="-100" dirty="0">
                <a:highlight>
                  <a:srgbClr val="FCF600"/>
                </a:highlight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30</a:t>
            </a:r>
            <a:r>
              <a:rPr lang="ko-KR" altLang="en-US" sz="4000" b="1" kern="0" spc="-100" dirty="0">
                <a:highlight>
                  <a:srgbClr val="FCF600"/>
                </a:highlight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대 높은 </a:t>
            </a:r>
            <a:r>
              <a:rPr lang="en-US" altLang="ko-KR" sz="4000" b="1" kern="0" spc="-100" dirty="0">
                <a:highlight>
                  <a:srgbClr val="FCF600"/>
                </a:highlight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3</a:t>
            </a:r>
            <a:r>
              <a:rPr lang="ko-KR" altLang="en-US" sz="4000" b="1" kern="0" spc="-100" dirty="0">
                <a:highlight>
                  <a:srgbClr val="FCF600"/>
                </a:highlight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번 군집   </a:t>
            </a:r>
            <a:endParaRPr lang="en-US" altLang="ko-KR" sz="4000" b="1" kern="0" spc="-100" dirty="0">
              <a:highlight>
                <a:srgbClr val="FCF600"/>
              </a:highlight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4000" b="1" kern="0" spc="-100" dirty="0">
                <a:highlight>
                  <a:srgbClr val="FCF600"/>
                </a:highlight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 “ </a:t>
            </a:r>
            <a:r>
              <a:rPr lang="ko-KR" altLang="en-US" sz="4000" b="1" kern="0" spc="-100" dirty="0">
                <a:highlight>
                  <a:srgbClr val="FCF600"/>
                </a:highlight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모든 공연장르 고르게 선호 </a:t>
            </a:r>
            <a:r>
              <a:rPr lang="en-US" altLang="ko-KR" sz="4000" b="1" kern="0" spc="-100" dirty="0">
                <a:highlight>
                  <a:srgbClr val="FCF600"/>
                </a:highlight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”  </a:t>
            </a:r>
            <a:endParaRPr lang="en-US" sz="3200" b="1" dirty="0">
              <a:highlight>
                <a:srgbClr val="FCF600"/>
              </a:highlight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</p:txBody>
      </p:sp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C4FB178F-F4B7-42E3-8C5F-040B0E4CB2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0580" y="5314950"/>
            <a:ext cx="4472518" cy="2382738"/>
          </a:xfrm>
          <a:prstGeom prst="rect">
            <a:avLst/>
          </a:prstGeom>
          <a:effectLst>
            <a:outerShdw blurRad="177800" sx="102000" sy="102000" algn="ctr" rotWithShape="0">
              <a:prstClr val="black">
                <a:alpha val="29000"/>
              </a:prstClr>
            </a:outerShdw>
          </a:effectLst>
        </p:spPr>
      </p:pic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04B8A5C9-DA6A-454D-8E69-669D99AC3B06}"/>
              </a:ext>
            </a:extLst>
          </p:cNvPr>
          <p:cNvCxnSpPr/>
          <p:nvPr/>
        </p:nvCxnSpPr>
        <p:spPr>
          <a:xfrm flipV="1">
            <a:off x="12936973" y="3695700"/>
            <a:ext cx="702827" cy="457200"/>
          </a:xfrm>
          <a:prstGeom prst="line">
            <a:avLst/>
          </a:prstGeom>
          <a:ln>
            <a:solidFill>
              <a:srgbClr val="2CA02C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054EB4E6-D2D6-4082-A431-F46D0B44A050}"/>
              </a:ext>
            </a:extLst>
          </p:cNvPr>
          <p:cNvSpPr txBox="1"/>
          <p:nvPr/>
        </p:nvSpPr>
        <p:spPr>
          <a:xfrm>
            <a:off x="13639800" y="3462635"/>
            <a:ext cx="8579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30</a:t>
            </a:r>
            <a:r>
              <a:rPr lang="ko-KR" altLang="en-US" sz="24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대</a:t>
            </a:r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C47C01C6-FF48-4C85-AAE3-7B5F2D5F788B}"/>
              </a:ext>
            </a:extLst>
          </p:cNvPr>
          <p:cNvGrpSpPr/>
          <p:nvPr/>
        </p:nvGrpSpPr>
        <p:grpSpPr>
          <a:xfrm>
            <a:off x="743818" y="1425440"/>
            <a:ext cx="4114345" cy="746260"/>
            <a:chOff x="12329754" y="8124952"/>
            <a:chExt cx="3828571" cy="746260"/>
          </a:xfrm>
        </p:grpSpPr>
        <p:grpSp>
          <p:nvGrpSpPr>
            <p:cNvPr id="56" name="그룹 1011">
              <a:extLst>
                <a:ext uri="{FF2B5EF4-FFF2-40B4-BE49-F238E27FC236}">
                  <a16:creationId xmlns:a16="http://schemas.microsoft.com/office/drawing/2014/main" id="{171D3804-8EC5-4C6E-A2E3-49BB56AA973C}"/>
                </a:ext>
              </a:extLst>
            </p:cNvPr>
            <p:cNvGrpSpPr/>
            <p:nvPr/>
          </p:nvGrpSpPr>
          <p:grpSpPr>
            <a:xfrm>
              <a:off x="12329754" y="8124952"/>
              <a:ext cx="3828571" cy="713143"/>
              <a:chOff x="12329754" y="8124952"/>
              <a:chExt cx="3828571" cy="713143"/>
            </a:xfrm>
          </p:grpSpPr>
          <p:pic>
            <p:nvPicPr>
              <p:cNvPr id="58" name="Object 43">
                <a:extLst>
                  <a:ext uri="{FF2B5EF4-FFF2-40B4-BE49-F238E27FC236}">
                    <a16:creationId xmlns:a16="http://schemas.microsoft.com/office/drawing/2014/main" id="{43C5B235-8B06-45C1-9C58-1995E91CFD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2329754" y="8124952"/>
                <a:ext cx="3828571" cy="713143"/>
              </a:xfrm>
              <a:prstGeom prst="rect">
                <a:avLst/>
              </a:prstGeom>
            </p:spPr>
          </p:pic>
        </p:grpSp>
        <p:sp>
          <p:nvSpPr>
            <p:cNvPr id="57" name="Object 46">
              <a:extLst>
                <a:ext uri="{FF2B5EF4-FFF2-40B4-BE49-F238E27FC236}">
                  <a16:creationId xmlns:a16="http://schemas.microsoft.com/office/drawing/2014/main" id="{B6D500AC-796D-49D1-BE4D-4832A38D7299}"/>
                </a:ext>
              </a:extLst>
            </p:cNvPr>
            <p:cNvSpPr txBox="1"/>
            <p:nvPr/>
          </p:nvSpPr>
          <p:spPr>
            <a:xfrm>
              <a:off x="12346671" y="8226338"/>
              <a:ext cx="3769335" cy="644874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/>
              <a:r>
                <a:rPr lang="ko-KR" altLang="en-US" sz="2600" dirty="0">
                  <a:solidFill>
                    <a:schemeClr val="bg1">
                      <a:lumMod val="9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최종 키오스크 설치 역 </a:t>
              </a:r>
              <a:endParaRPr lang="en-US" altLang="ko-KR" sz="2600" dirty="0">
                <a:solidFill>
                  <a:schemeClr val="bg1">
                    <a:lumMod val="9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  <a:p>
              <a:pPr algn="ctr"/>
              <a:endParaRPr lang="en-US" sz="2800" dirty="0">
                <a:solidFill>
                  <a:schemeClr val="bg1">
                    <a:lumMod val="9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sp>
        <p:nvSpPr>
          <p:cNvPr id="59" name="Object 17">
            <a:extLst>
              <a:ext uri="{FF2B5EF4-FFF2-40B4-BE49-F238E27FC236}">
                <a16:creationId xmlns:a16="http://schemas.microsoft.com/office/drawing/2014/main" id="{E7DF07BF-8E1B-4DA5-B682-FB2235D2B522}"/>
              </a:ext>
            </a:extLst>
          </p:cNvPr>
          <p:cNvSpPr txBox="1"/>
          <p:nvPr/>
        </p:nvSpPr>
        <p:spPr>
          <a:xfrm>
            <a:off x="609600" y="419100"/>
            <a:ext cx="6629400" cy="5154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just"/>
            <a:r>
              <a:rPr lang="en-US" sz="2400" kern="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MODELING - </a:t>
            </a:r>
            <a:r>
              <a:rPr lang="ko-KR" altLang="en-US" sz="2400" kern="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최종 키오스크 설치 역 추천</a:t>
            </a:r>
            <a:endParaRPr lang="en-US" sz="2400" kern="0" spc="-100" dirty="0">
              <a:solidFill>
                <a:schemeClr val="tx1">
                  <a:lumMod val="75000"/>
                  <a:lumOff val="25000"/>
                </a:schemeClr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3194446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C10B6906-0B84-4BA9-895F-8E8D5B4DA4A1}"/>
              </a:ext>
            </a:extLst>
          </p:cNvPr>
          <p:cNvSpPr/>
          <p:nvPr/>
        </p:nvSpPr>
        <p:spPr>
          <a:xfrm flipV="1">
            <a:off x="733267" y="1075725"/>
            <a:ext cx="16814850" cy="18000"/>
          </a:xfrm>
          <a:prstGeom prst="rect">
            <a:avLst/>
          </a:prstGeom>
          <a:solidFill>
            <a:srgbClr val="D1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FF17013B-7D59-4108-8071-3C0FDDB9DB25}"/>
              </a:ext>
            </a:extLst>
          </p:cNvPr>
          <p:cNvSpPr/>
          <p:nvPr/>
        </p:nvSpPr>
        <p:spPr>
          <a:xfrm>
            <a:off x="736575" y="9334500"/>
            <a:ext cx="16815600" cy="18000"/>
          </a:xfrm>
          <a:prstGeom prst="rect">
            <a:avLst/>
          </a:prstGeom>
          <a:solidFill>
            <a:srgbClr val="D1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E6CBC3-3B3B-4233-971A-5642416D7F82}"/>
              </a:ext>
            </a:extLst>
          </p:cNvPr>
          <p:cNvSpPr txBox="1"/>
          <p:nvPr/>
        </p:nvSpPr>
        <p:spPr>
          <a:xfrm>
            <a:off x="12329603" y="659368"/>
            <a:ext cx="52725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중소규모 공연예술단체 활성화를 위한 키오스크 입지 선정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</p:txBody>
      </p:sp>
      <p:grpSp>
        <p:nvGrpSpPr>
          <p:cNvPr id="34" name="그룹 1002">
            <a:extLst>
              <a:ext uri="{FF2B5EF4-FFF2-40B4-BE49-F238E27FC236}">
                <a16:creationId xmlns:a16="http://schemas.microsoft.com/office/drawing/2014/main" id="{011A3D77-1FBE-4A72-A938-CA777AEB1019}"/>
              </a:ext>
            </a:extLst>
          </p:cNvPr>
          <p:cNvGrpSpPr/>
          <p:nvPr/>
        </p:nvGrpSpPr>
        <p:grpSpPr>
          <a:xfrm>
            <a:off x="4807945" y="1674090"/>
            <a:ext cx="2050055" cy="192810"/>
            <a:chOff x="11363561" y="7334988"/>
            <a:chExt cx="2050055" cy="192810"/>
          </a:xfrm>
        </p:grpSpPr>
        <p:pic>
          <p:nvPicPr>
            <p:cNvPr id="39" name="Object 5">
              <a:extLst>
                <a:ext uri="{FF2B5EF4-FFF2-40B4-BE49-F238E27FC236}">
                  <a16:creationId xmlns:a16="http://schemas.microsoft.com/office/drawing/2014/main" id="{4E0C421F-2E56-42BA-8E04-D34422C711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21600000">
              <a:off x="11363561" y="7334988"/>
              <a:ext cx="2050055" cy="192810"/>
            </a:xfrm>
            <a:prstGeom prst="rect">
              <a:avLst/>
            </a:prstGeom>
          </p:spPr>
        </p:pic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25B43B66-3949-4E33-B776-3A658CA07621}"/>
              </a:ext>
            </a:extLst>
          </p:cNvPr>
          <p:cNvSpPr txBox="1"/>
          <p:nvPr/>
        </p:nvSpPr>
        <p:spPr>
          <a:xfrm>
            <a:off x="6858000" y="1485900"/>
            <a:ext cx="29466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연령대별 인구 분포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D2337B-49D3-4AC9-8F73-CE50BCF68121}"/>
              </a:ext>
            </a:extLst>
          </p:cNvPr>
          <p:cNvSpPr txBox="1"/>
          <p:nvPr/>
        </p:nvSpPr>
        <p:spPr>
          <a:xfrm>
            <a:off x="940316" y="2552700"/>
            <a:ext cx="104470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군집분석 결과 특정 장르 선호가 나타난 </a:t>
            </a:r>
            <a:r>
              <a:rPr lang="en-US" altLang="ko-KR" sz="24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10-20</a:t>
            </a:r>
            <a:r>
              <a:rPr lang="ko-KR" altLang="en-US" sz="24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대와 </a:t>
            </a:r>
            <a:r>
              <a:rPr lang="en-US" altLang="ko-KR" sz="24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40-50</a:t>
            </a:r>
            <a:r>
              <a:rPr lang="ko-KR" altLang="en-US" sz="24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대 인구분포 시각화</a:t>
            </a:r>
          </a:p>
        </p:txBody>
      </p:sp>
      <p:pic>
        <p:nvPicPr>
          <p:cNvPr id="11" name="그림 10" descr="지도이(가) 표시된 사진&#10;&#10;자동 생성된 설명">
            <a:extLst>
              <a:ext uri="{FF2B5EF4-FFF2-40B4-BE49-F238E27FC236}">
                <a16:creationId xmlns:a16="http://schemas.microsoft.com/office/drawing/2014/main" id="{3FF77219-9207-4A80-9EAB-CB9203FE3A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8800" y="3351277"/>
            <a:ext cx="8630094" cy="4578585"/>
          </a:xfrm>
          <a:prstGeom prst="rect">
            <a:avLst/>
          </a:prstGeom>
        </p:spPr>
      </p:pic>
      <p:pic>
        <p:nvPicPr>
          <p:cNvPr id="19" name="그림 18" descr="지도이(가) 표시된 사진&#10;&#10;자동 생성된 설명">
            <a:extLst>
              <a:ext uri="{FF2B5EF4-FFF2-40B4-BE49-F238E27FC236}">
                <a16:creationId xmlns:a16="http://schemas.microsoft.com/office/drawing/2014/main" id="{1004CB86-432E-49CD-A168-2D5D75E68A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3325875"/>
            <a:ext cx="8623743" cy="460398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D2704EB-5067-4DCC-A4B9-D3B3E45AA8A3}"/>
              </a:ext>
            </a:extLst>
          </p:cNvPr>
          <p:cNvSpPr txBox="1"/>
          <p:nvPr/>
        </p:nvSpPr>
        <p:spPr>
          <a:xfrm>
            <a:off x="3578214" y="8151793"/>
            <a:ext cx="11131573" cy="1012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660"/>
              </a:lnSpc>
            </a:pPr>
            <a:r>
              <a:rPr lang="en-US" altLang="ko-KR" sz="28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&gt; </a:t>
            </a:r>
            <a:r>
              <a:rPr lang="ko-KR" altLang="en-US" sz="28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대부분 </a:t>
            </a:r>
            <a:r>
              <a:rPr lang="en-US" altLang="ko-KR" sz="28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1020 </a:t>
            </a:r>
            <a:r>
              <a:rPr lang="ko-KR" altLang="en-US" sz="28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인구수가 높은 지역과 </a:t>
            </a:r>
            <a:r>
              <a:rPr lang="en-US" altLang="ko-KR" sz="28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4050 </a:t>
            </a:r>
            <a:r>
              <a:rPr lang="ko-KR" altLang="en-US" sz="28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인구수가 높은 지역이 동일</a:t>
            </a:r>
            <a:endParaRPr lang="en-US" altLang="ko-KR" sz="2800" dirty="0">
              <a:solidFill>
                <a:srgbClr val="00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>
              <a:lnSpc>
                <a:spcPts val="3660"/>
              </a:lnSpc>
            </a:pPr>
            <a:r>
              <a:rPr lang="en-US" altLang="ko-KR" sz="28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&gt; </a:t>
            </a:r>
            <a:r>
              <a:rPr lang="ko-KR" altLang="en-US" sz="28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마포구는 </a:t>
            </a:r>
            <a:r>
              <a:rPr lang="en-US" altLang="ko-KR" sz="28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1020 </a:t>
            </a:r>
            <a:r>
              <a:rPr lang="ko-KR" altLang="en-US" sz="28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인구수가 평균 이상이지만 </a:t>
            </a:r>
            <a:r>
              <a:rPr lang="en-US" altLang="ko-KR" sz="28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4050 </a:t>
            </a:r>
            <a:r>
              <a:rPr lang="ko-KR" altLang="en-US" sz="28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인구수는 평균 미만</a:t>
            </a:r>
            <a:r>
              <a:rPr lang="en-US" altLang="ko-KR" sz="28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endParaRPr lang="en-US" altLang="ko-KR" sz="2400" dirty="0">
              <a:solidFill>
                <a:srgbClr val="00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C149F165-5E88-4E4A-B44B-26C48CCF8EBE}"/>
              </a:ext>
            </a:extLst>
          </p:cNvPr>
          <p:cNvGrpSpPr/>
          <p:nvPr/>
        </p:nvGrpSpPr>
        <p:grpSpPr>
          <a:xfrm>
            <a:off x="743818" y="1425440"/>
            <a:ext cx="4114345" cy="746260"/>
            <a:chOff x="12329754" y="8124952"/>
            <a:chExt cx="3828571" cy="746260"/>
          </a:xfrm>
        </p:grpSpPr>
        <p:grpSp>
          <p:nvGrpSpPr>
            <p:cNvPr id="52" name="그룹 1011">
              <a:extLst>
                <a:ext uri="{FF2B5EF4-FFF2-40B4-BE49-F238E27FC236}">
                  <a16:creationId xmlns:a16="http://schemas.microsoft.com/office/drawing/2014/main" id="{42977867-C807-4C36-BF8B-E74238D2C2EE}"/>
                </a:ext>
              </a:extLst>
            </p:cNvPr>
            <p:cNvGrpSpPr/>
            <p:nvPr/>
          </p:nvGrpSpPr>
          <p:grpSpPr>
            <a:xfrm>
              <a:off x="12329754" y="8124952"/>
              <a:ext cx="3828571" cy="713143"/>
              <a:chOff x="12329754" y="8124952"/>
              <a:chExt cx="3828571" cy="713143"/>
            </a:xfrm>
          </p:grpSpPr>
          <p:pic>
            <p:nvPicPr>
              <p:cNvPr id="54" name="Object 43">
                <a:extLst>
                  <a:ext uri="{FF2B5EF4-FFF2-40B4-BE49-F238E27FC236}">
                    <a16:creationId xmlns:a16="http://schemas.microsoft.com/office/drawing/2014/main" id="{F6733509-2F69-447D-BA97-89B22C90FB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2329754" y="8124952"/>
                <a:ext cx="3828571" cy="713143"/>
              </a:xfrm>
              <a:prstGeom prst="rect">
                <a:avLst/>
              </a:prstGeom>
            </p:spPr>
          </p:pic>
        </p:grpSp>
        <p:sp>
          <p:nvSpPr>
            <p:cNvPr id="53" name="Object 46">
              <a:extLst>
                <a:ext uri="{FF2B5EF4-FFF2-40B4-BE49-F238E27FC236}">
                  <a16:creationId xmlns:a16="http://schemas.microsoft.com/office/drawing/2014/main" id="{08FBB4DB-8DBD-4C54-97C1-609E2AC719DE}"/>
                </a:ext>
              </a:extLst>
            </p:cNvPr>
            <p:cNvSpPr txBox="1"/>
            <p:nvPr/>
          </p:nvSpPr>
          <p:spPr>
            <a:xfrm>
              <a:off x="12346671" y="8226338"/>
              <a:ext cx="3769335" cy="644874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/>
              <a:r>
                <a:rPr lang="ko-KR" altLang="en-US" sz="2600" dirty="0">
                  <a:solidFill>
                    <a:schemeClr val="bg1">
                      <a:lumMod val="9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최종 키오스크 설치 역 </a:t>
              </a:r>
              <a:endParaRPr lang="en-US" altLang="ko-KR" sz="2600" dirty="0">
                <a:solidFill>
                  <a:schemeClr val="bg1">
                    <a:lumMod val="9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  <a:p>
              <a:pPr algn="ctr"/>
              <a:endParaRPr lang="en-US" sz="2800" dirty="0">
                <a:solidFill>
                  <a:schemeClr val="bg1">
                    <a:lumMod val="9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sp>
        <p:nvSpPr>
          <p:cNvPr id="55" name="Object 17">
            <a:extLst>
              <a:ext uri="{FF2B5EF4-FFF2-40B4-BE49-F238E27FC236}">
                <a16:creationId xmlns:a16="http://schemas.microsoft.com/office/drawing/2014/main" id="{EDABA611-03C6-45E5-AB58-1727F1071911}"/>
              </a:ext>
            </a:extLst>
          </p:cNvPr>
          <p:cNvSpPr txBox="1"/>
          <p:nvPr/>
        </p:nvSpPr>
        <p:spPr>
          <a:xfrm>
            <a:off x="609600" y="419100"/>
            <a:ext cx="6629400" cy="5154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just"/>
            <a:r>
              <a:rPr lang="en-US" sz="2400" kern="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MODELING - </a:t>
            </a:r>
            <a:r>
              <a:rPr lang="ko-KR" altLang="en-US" sz="2400" kern="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최종 키오스크 설치 역 추천</a:t>
            </a:r>
            <a:endParaRPr lang="en-US" sz="2400" kern="0" spc="-100" dirty="0">
              <a:solidFill>
                <a:schemeClr val="tx1">
                  <a:lumMod val="75000"/>
                  <a:lumOff val="25000"/>
                </a:schemeClr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706681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ject 17"/>
          <p:cNvSpPr txBox="1"/>
          <p:nvPr/>
        </p:nvSpPr>
        <p:spPr>
          <a:xfrm>
            <a:off x="609600" y="419100"/>
            <a:ext cx="31529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kern="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BACKGROUND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10B6906-0B84-4BA9-895F-8E8D5B4DA4A1}"/>
              </a:ext>
            </a:extLst>
          </p:cNvPr>
          <p:cNvSpPr/>
          <p:nvPr/>
        </p:nvSpPr>
        <p:spPr>
          <a:xfrm flipV="1">
            <a:off x="733267" y="1075725"/>
            <a:ext cx="16814850" cy="18000"/>
          </a:xfrm>
          <a:prstGeom prst="rect">
            <a:avLst/>
          </a:prstGeom>
          <a:solidFill>
            <a:srgbClr val="D1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FF17013B-7D59-4108-8071-3C0FDDB9DB25}"/>
              </a:ext>
            </a:extLst>
          </p:cNvPr>
          <p:cNvSpPr/>
          <p:nvPr/>
        </p:nvSpPr>
        <p:spPr>
          <a:xfrm>
            <a:off x="736575" y="9334500"/>
            <a:ext cx="16815600" cy="18000"/>
          </a:xfrm>
          <a:prstGeom prst="rect">
            <a:avLst/>
          </a:prstGeom>
          <a:solidFill>
            <a:srgbClr val="D1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259BF69D-C223-49A7-8B13-9A5DA45F5D57}"/>
              </a:ext>
            </a:extLst>
          </p:cNvPr>
          <p:cNvGrpSpPr/>
          <p:nvPr/>
        </p:nvGrpSpPr>
        <p:grpSpPr>
          <a:xfrm>
            <a:off x="2895600" y="1364303"/>
            <a:ext cx="4419600" cy="7558395"/>
            <a:chOff x="2743200" y="1395105"/>
            <a:chExt cx="4343400" cy="7649193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452BA722-116B-4CC9-95F5-7767DA93D4F2}"/>
                </a:ext>
              </a:extLst>
            </p:cNvPr>
            <p:cNvGrpSpPr/>
            <p:nvPr/>
          </p:nvGrpSpPr>
          <p:grpSpPr>
            <a:xfrm>
              <a:off x="2895600" y="1395105"/>
              <a:ext cx="4191000" cy="2605395"/>
              <a:chOff x="3048000" y="3185160"/>
              <a:chExt cx="4191000" cy="2605395"/>
            </a:xfrm>
          </p:grpSpPr>
          <p:grpSp>
            <p:nvGrpSpPr>
              <p:cNvPr id="136" name="그룹 1007">
                <a:extLst>
                  <a:ext uri="{FF2B5EF4-FFF2-40B4-BE49-F238E27FC236}">
                    <a16:creationId xmlns:a16="http://schemas.microsoft.com/office/drawing/2014/main" id="{43F4C9B1-4D10-4BB9-8908-7669C1E95551}"/>
                  </a:ext>
                </a:extLst>
              </p:cNvPr>
              <p:cNvGrpSpPr/>
              <p:nvPr/>
            </p:nvGrpSpPr>
            <p:grpSpPr>
              <a:xfrm>
                <a:off x="3048000" y="3185160"/>
                <a:ext cx="2531583" cy="2605395"/>
                <a:chOff x="3737172" y="2996429"/>
                <a:chExt cx="1591194" cy="1591193"/>
              </a:xfrm>
            </p:grpSpPr>
            <p:pic>
              <p:nvPicPr>
                <p:cNvPr id="137" name="Object 23">
                  <a:extLst>
                    <a:ext uri="{FF2B5EF4-FFF2-40B4-BE49-F238E27FC236}">
                      <a16:creationId xmlns:a16="http://schemas.microsoft.com/office/drawing/2014/main" id="{09AA1AFD-21D3-4543-9C5F-99D1583DF47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/>
                <a:stretch>
                  <a:fillRect/>
                </a:stretch>
              </p:blipFill>
              <p:spPr>
                <a:xfrm>
                  <a:off x="3737172" y="2996429"/>
                  <a:ext cx="1591194" cy="1591193"/>
                </a:xfrm>
                <a:prstGeom prst="rect">
                  <a:avLst/>
                </a:prstGeom>
              </p:spPr>
            </p:pic>
          </p:grpSp>
          <p:grpSp>
            <p:nvGrpSpPr>
              <p:cNvPr id="138" name="그룹 1008">
                <a:extLst>
                  <a:ext uri="{FF2B5EF4-FFF2-40B4-BE49-F238E27FC236}">
                    <a16:creationId xmlns:a16="http://schemas.microsoft.com/office/drawing/2014/main" id="{F10BC11C-1073-4E52-B142-425D10117071}"/>
                  </a:ext>
                </a:extLst>
              </p:cNvPr>
              <p:cNvGrpSpPr/>
              <p:nvPr/>
            </p:nvGrpSpPr>
            <p:grpSpPr>
              <a:xfrm>
                <a:off x="6130522" y="4438558"/>
                <a:ext cx="1108478" cy="171542"/>
                <a:chOff x="5611517" y="3680561"/>
                <a:chExt cx="922264" cy="140996"/>
              </a:xfrm>
            </p:grpSpPr>
            <p:pic>
              <p:nvPicPr>
                <p:cNvPr id="139" name="Object 26">
                  <a:extLst>
                    <a:ext uri="{FF2B5EF4-FFF2-40B4-BE49-F238E27FC236}">
                      <a16:creationId xmlns:a16="http://schemas.microsoft.com/office/drawing/2014/main" id="{E30DB4C7-BF61-483B-9659-90DCD273034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5611517" y="3680561"/>
                  <a:ext cx="922264" cy="140996"/>
                </a:xfrm>
                <a:prstGeom prst="rect">
                  <a:avLst/>
                </a:prstGeom>
              </p:spPr>
            </p:pic>
          </p:grp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2BFD07E-F0EC-426B-9263-F7307166A338}"/>
                  </a:ext>
                </a:extLst>
              </p:cNvPr>
              <p:cNvSpPr txBox="1"/>
              <p:nvPr/>
            </p:nvSpPr>
            <p:spPr>
              <a:xfrm>
                <a:off x="3340522" y="4002256"/>
                <a:ext cx="2005755" cy="9655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2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중소규모 </a:t>
                </a:r>
                <a:endParaRPr lang="en-US" altLang="ko-KR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  <a:p>
                <a:pPr algn="ctr"/>
                <a:r>
                  <a:rPr lang="ko-KR" altLang="en-US" sz="2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공연예술단체</a:t>
                </a:r>
              </a:p>
            </p:txBody>
          </p:sp>
        </p:grpSp>
        <p:pic>
          <p:nvPicPr>
            <p:cNvPr id="146" name="Object 20">
              <a:extLst>
                <a:ext uri="{FF2B5EF4-FFF2-40B4-BE49-F238E27FC236}">
                  <a16:creationId xmlns:a16="http://schemas.microsoft.com/office/drawing/2014/main" id="{42127B51-8731-423A-AE86-2B9CE0F9E0D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808317" y="3948322"/>
              <a:ext cx="2531583" cy="2531583"/>
            </a:xfrm>
            <a:prstGeom prst="rect">
              <a:avLst/>
            </a:prstGeom>
          </p:spPr>
        </p:pic>
        <p:grpSp>
          <p:nvGrpSpPr>
            <p:cNvPr id="140" name="그룹 139">
              <a:extLst>
                <a:ext uri="{FF2B5EF4-FFF2-40B4-BE49-F238E27FC236}">
                  <a16:creationId xmlns:a16="http://schemas.microsoft.com/office/drawing/2014/main" id="{1BD65C2F-4469-4ABD-A906-EEB1EDBA637D}"/>
                </a:ext>
              </a:extLst>
            </p:cNvPr>
            <p:cNvGrpSpPr/>
            <p:nvPr/>
          </p:nvGrpSpPr>
          <p:grpSpPr>
            <a:xfrm>
              <a:off x="3222085" y="4757009"/>
              <a:ext cx="3864515" cy="965569"/>
              <a:chOff x="3402559" y="3258831"/>
              <a:chExt cx="3864515" cy="965569"/>
            </a:xfrm>
          </p:grpSpPr>
          <p:grpSp>
            <p:nvGrpSpPr>
              <p:cNvPr id="142" name="그룹 1008">
                <a:extLst>
                  <a:ext uri="{FF2B5EF4-FFF2-40B4-BE49-F238E27FC236}">
                    <a16:creationId xmlns:a16="http://schemas.microsoft.com/office/drawing/2014/main" id="{4536011A-4E3E-49D7-8800-FA46BBF479E1}"/>
                  </a:ext>
                </a:extLst>
              </p:cNvPr>
              <p:cNvGrpSpPr/>
              <p:nvPr/>
            </p:nvGrpSpPr>
            <p:grpSpPr>
              <a:xfrm>
                <a:off x="6158596" y="3740100"/>
                <a:ext cx="1108478" cy="171542"/>
                <a:chOff x="5634875" y="3106478"/>
                <a:chExt cx="922264" cy="140996"/>
              </a:xfrm>
            </p:grpSpPr>
            <p:pic>
              <p:nvPicPr>
                <p:cNvPr id="144" name="Object 26">
                  <a:extLst>
                    <a:ext uri="{FF2B5EF4-FFF2-40B4-BE49-F238E27FC236}">
                      <a16:creationId xmlns:a16="http://schemas.microsoft.com/office/drawing/2014/main" id="{8C62AFDB-F9F0-40B2-B38D-7834601BCA6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5634875" y="3106478"/>
                  <a:ext cx="922264" cy="140996"/>
                </a:xfrm>
                <a:prstGeom prst="rect">
                  <a:avLst/>
                </a:prstGeom>
              </p:spPr>
            </p:pic>
          </p:grpSp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745207F5-9917-4DF7-BB19-3111B83608B8}"/>
                  </a:ext>
                </a:extLst>
              </p:cNvPr>
              <p:cNvSpPr txBox="1"/>
              <p:nvPr/>
            </p:nvSpPr>
            <p:spPr>
              <a:xfrm>
                <a:off x="3402559" y="3258831"/>
                <a:ext cx="1741094" cy="9655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2800" dirty="0">
                    <a:solidFill>
                      <a:schemeClr val="bg1">
                        <a:lumMod val="95000"/>
                      </a:schemeClr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문화 </a:t>
                </a:r>
                <a:r>
                  <a:rPr lang="en-US" altLang="ko-KR" sz="2800" dirty="0">
                    <a:solidFill>
                      <a:schemeClr val="bg1">
                        <a:lumMod val="95000"/>
                      </a:schemeClr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N</a:t>
                </a:r>
                <a:r>
                  <a:rPr lang="ko-KR" altLang="en-US" sz="2800" dirty="0">
                    <a:solidFill>
                      <a:schemeClr val="bg1">
                        <a:lumMod val="95000"/>
                      </a:schemeClr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티켓</a:t>
                </a:r>
                <a:endParaRPr lang="en-US" altLang="ko-KR" sz="2800" dirty="0">
                  <a:solidFill>
                    <a:schemeClr val="bg1">
                      <a:lumMod val="9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  <a:p>
                <a:pPr algn="ctr"/>
                <a:r>
                  <a:rPr lang="ko-KR" altLang="en-US" sz="2800" dirty="0">
                    <a:solidFill>
                      <a:schemeClr val="bg1">
                        <a:lumMod val="95000"/>
                      </a:schemeClr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서비스</a:t>
                </a:r>
                <a:endParaRPr lang="en-US" altLang="ko-KR" sz="2800" dirty="0">
                  <a:solidFill>
                    <a:schemeClr val="bg1">
                      <a:lumMod val="9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</p:grpSp>
        <p:grpSp>
          <p:nvGrpSpPr>
            <p:cNvPr id="147" name="그룹 146">
              <a:extLst>
                <a:ext uri="{FF2B5EF4-FFF2-40B4-BE49-F238E27FC236}">
                  <a16:creationId xmlns:a16="http://schemas.microsoft.com/office/drawing/2014/main" id="{42221FE7-2DE6-49C4-9940-39EEE807E34A}"/>
                </a:ext>
              </a:extLst>
            </p:cNvPr>
            <p:cNvGrpSpPr/>
            <p:nvPr/>
          </p:nvGrpSpPr>
          <p:grpSpPr>
            <a:xfrm>
              <a:off x="2743200" y="6438901"/>
              <a:ext cx="4343400" cy="2605397"/>
              <a:chOff x="3048000" y="3108301"/>
              <a:chExt cx="4343400" cy="2605397"/>
            </a:xfrm>
          </p:grpSpPr>
          <p:grpSp>
            <p:nvGrpSpPr>
              <p:cNvPr id="148" name="그룹 1007">
                <a:extLst>
                  <a:ext uri="{FF2B5EF4-FFF2-40B4-BE49-F238E27FC236}">
                    <a16:creationId xmlns:a16="http://schemas.microsoft.com/office/drawing/2014/main" id="{87AA2277-BA92-4B88-B08C-EF14E33DD51F}"/>
                  </a:ext>
                </a:extLst>
              </p:cNvPr>
              <p:cNvGrpSpPr/>
              <p:nvPr/>
            </p:nvGrpSpPr>
            <p:grpSpPr>
              <a:xfrm>
                <a:off x="3048000" y="3108301"/>
                <a:ext cx="2531583" cy="2605397"/>
                <a:chOff x="3737172" y="2949488"/>
                <a:chExt cx="1591194" cy="1591194"/>
              </a:xfrm>
            </p:grpSpPr>
            <p:pic>
              <p:nvPicPr>
                <p:cNvPr id="152" name="Object 23">
                  <a:extLst>
                    <a:ext uri="{FF2B5EF4-FFF2-40B4-BE49-F238E27FC236}">
                      <a16:creationId xmlns:a16="http://schemas.microsoft.com/office/drawing/2014/main" id="{CEA4A652-466B-43F9-8D7C-C820158C09F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/>
                <a:stretch>
                  <a:fillRect/>
                </a:stretch>
              </p:blipFill>
              <p:spPr>
                <a:xfrm>
                  <a:off x="3737172" y="2949488"/>
                  <a:ext cx="1591194" cy="1591194"/>
                </a:xfrm>
                <a:prstGeom prst="rect">
                  <a:avLst/>
                </a:prstGeom>
              </p:spPr>
            </p:pic>
          </p:grpSp>
          <p:grpSp>
            <p:nvGrpSpPr>
              <p:cNvPr id="149" name="그룹 1008">
                <a:extLst>
                  <a:ext uri="{FF2B5EF4-FFF2-40B4-BE49-F238E27FC236}">
                    <a16:creationId xmlns:a16="http://schemas.microsoft.com/office/drawing/2014/main" id="{25DADF0B-F60D-49D3-80BC-E9DC982C6E96}"/>
                  </a:ext>
                </a:extLst>
              </p:cNvPr>
              <p:cNvGrpSpPr/>
              <p:nvPr/>
            </p:nvGrpSpPr>
            <p:grpSpPr>
              <a:xfrm>
                <a:off x="6282922" y="4325621"/>
                <a:ext cx="1108478" cy="171542"/>
                <a:chOff x="5738315" y="3587734"/>
                <a:chExt cx="922264" cy="140996"/>
              </a:xfrm>
            </p:grpSpPr>
            <p:pic>
              <p:nvPicPr>
                <p:cNvPr id="151" name="Object 26">
                  <a:extLst>
                    <a:ext uri="{FF2B5EF4-FFF2-40B4-BE49-F238E27FC236}">
                      <a16:creationId xmlns:a16="http://schemas.microsoft.com/office/drawing/2014/main" id="{EF347FA2-3D43-4D75-852E-7353B2D6892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5738315" y="3587734"/>
                  <a:ext cx="922264" cy="140996"/>
                </a:xfrm>
                <a:prstGeom prst="rect">
                  <a:avLst/>
                </a:prstGeom>
              </p:spPr>
            </p:pic>
          </p:grpSp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38B4DB97-2876-4322-AC71-622BC57CA821}"/>
                  </a:ext>
                </a:extLst>
              </p:cNvPr>
              <p:cNvSpPr txBox="1"/>
              <p:nvPr/>
            </p:nvSpPr>
            <p:spPr>
              <a:xfrm>
                <a:off x="3364941" y="3894101"/>
                <a:ext cx="1956919" cy="9655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2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키오스크</a:t>
                </a:r>
                <a:endParaRPr lang="en-US" altLang="ko-KR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  <a:p>
                <a:pPr algn="ctr"/>
                <a:r>
                  <a:rPr lang="en-US" altLang="ko-KR" sz="2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(</a:t>
                </a:r>
                <a:r>
                  <a:rPr lang="ko-KR" altLang="en-US" sz="2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무인시스템</a:t>
                </a:r>
                <a:r>
                  <a:rPr lang="en-US" altLang="ko-KR" sz="2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)</a:t>
                </a:r>
              </a:p>
            </p:txBody>
          </p:sp>
        </p:grp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BD860C9E-EF03-4330-9622-D372A7282886}"/>
              </a:ext>
            </a:extLst>
          </p:cNvPr>
          <p:cNvSpPr txBox="1"/>
          <p:nvPr/>
        </p:nvSpPr>
        <p:spPr>
          <a:xfrm>
            <a:off x="7696200" y="2168565"/>
            <a:ext cx="7762061" cy="1313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dist">
              <a:lnSpc>
                <a:spcPts val="1900"/>
              </a:lnSpc>
              <a:buFont typeface="Arial" panose="020B0604020202020204" pitchFamily="34" charset="0"/>
              <a:buChar char="•"/>
            </a:pPr>
            <a:r>
              <a:rPr lang="ko-KR" altLang="en-US" sz="2000" kern="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코로나 </a:t>
            </a:r>
            <a:r>
              <a:rPr lang="en-US" altLang="ko-KR" sz="2000" kern="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19</a:t>
            </a:r>
            <a:r>
              <a:rPr lang="ko-KR" altLang="en-US" sz="2000" kern="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로 인해 공연 매출액이 감소하는 상황</a:t>
            </a:r>
            <a:endParaRPr lang="en-US" altLang="ko-KR" sz="2000" kern="0" dirty="0"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  <a:p>
            <a:pPr algn="dist">
              <a:lnSpc>
                <a:spcPts val="1900"/>
              </a:lnSpc>
            </a:pPr>
            <a:endParaRPr lang="en-US" altLang="ko-KR" sz="2000" kern="0" dirty="0"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  <a:p>
            <a:pPr marL="285750" indent="-285750" algn="dist">
              <a:lnSpc>
                <a:spcPts val="1900"/>
              </a:lnSpc>
              <a:buFont typeface="Arial" panose="020B0604020202020204" pitchFamily="34" charset="0"/>
              <a:buChar char="•"/>
            </a:pPr>
            <a:r>
              <a:rPr lang="ko-KR" altLang="en-US" sz="2000" kern="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특히 중소규모 공연예술단체의 타격 ↑</a:t>
            </a:r>
            <a:endParaRPr lang="en-US" altLang="ko-KR" sz="2000" kern="0" dirty="0"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  <a:p>
            <a:pPr marL="285750" indent="-285750" algn="dist">
              <a:lnSpc>
                <a:spcPts val="1900"/>
              </a:lnSpc>
              <a:buFont typeface="Arial" panose="020B0604020202020204" pitchFamily="34" charset="0"/>
              <a:buChar char="•"/>
            </a:pPr>
            <a:endParaRPr lang="en-US" altLang="ko-KR" sz="2000" kern="0" dirty="0"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  <a:p>
            <a:pPr marL="342900" indent="-342900" algn="dist">
              <a:lnSpc>
                <a:spcPts val="1900"/>
              </a:lnSpc>
              <a:buFont typeface="Arial" panose="020B0604020202020204" pitchFamily="34" charset="0"/>
              <a:buChar char="•"/>
            </a:pPr>
            <a:r>
              <a:rPr lang="ko-KR" altLang="en-US" sz="2000" kern="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인터파크와 같은 대규모 예매사이트 수수료 부담 </a:t>
            </a:r>
            <a:r>
              <a:rPr lang="en-US" altLang="ko-KR" sz="2000" kern="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+</a:t>
            </a:r>
            <a:r>
              <a:rPr lang="ko-KR" altLang="en-US" sz="2000" kern="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 공연 홍보 부족</a:t>
            </a:r>
            <a:endParaRPr lang="en-US" altLang="ko-KR" sz="2000" kern="0" dirty="0"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BBA1C0E-5619-4985-A36E-3787355B77E7}"/>
              </a:ext>
            </a:extLst>
          </p:cNvPr>
          <p:cNvSpPr txBox="1"/>
          <p:nvPr/>
        </p:nvSpPr>
        <p:spPr>
          <a:xfrm>
            <a:off x="7696200" y="4381500"/>
            <a:ext cx="8295861" cy="1313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dist">
              <a:lnSpc>
                <a:spcPts val="1900"/>
              </a:lnSpc>
              <a:buFont typeface="Arial" panose="020B0604020202020204" pitchFamily="34" charset="0"/>
              <a:buChar char="•"/>
            </a:pPr>
            <a:r>
              <a:rPr lang="ko-KR" altLang="en-US" sz="2000" kern="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중소규모 공연예술 단체를 지원해주는 기존 서비스</a:t>
            </a:r>
            <a:endParaRPr lang="en-US" altLang="ko-KR" sz="2000" kern="0" dirty="0"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  <a:p>
            <a:pPr marL="285750" indent="-285750" algn="dist">
              <a:lnSpc>
                <a:spcPts val="1900"/>
              </a:lnSpc>
              <a:buFont typeface="Arial" panose="020B0604020202020204" pitchFamily="34" charset="0"/>
              <a:buChar char="•"/>
            </a:pPr>
            <a:endParaRPr lang="en-US" altLang="ko-KR" sz="2000" kern="0" dirty="0"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  <a:p>
            <a:pPr marL="285750" indent="-285750" algn="dist">
              <a:lnSpc>
                <a:spcPts val="1900"/>
              </a:lnSpc>
              <a:buFont typeface="Arial" panose="020B0604020202020204" pitchFamily="34" charset="0"/>
              <a:buChar char="•"/>
            </a:pPr>
            <a:r>
              <a:rPr lang="ko-KR" altLang="en-US" sz="2000" kern="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예매 수수료를 받지 않는 키오스크가 홍대 공연장과 대전 역사에 존재</a:t>
            </a:r>
            <a:endParaRPr lang="en-US" altLang="ko-KR" sz="2000" kern="0" dirty="0"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  <a:p>
            <a:pPr algn="dist">
              <a:lnSpc>
                <a:spcPts val="1900"/>
              </a:lnSpc>
            </a:pPr>
            <a:endParaRPr lang="en-US" altLang="ko-KR" sz="2000" kern="0" dirty="0"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  <a:p>
            <a:pPr algn="dist">
              <a:lnSpc>
                <a:spcPts val="1900"/>
              </a:lnSpc>
            </a:pPr>
            <a:r>
              <a:rPr lang="en-US" altLang="ko-KR" sz="2000" kern="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	-&gt; </a:t>
            </a:r>
            <a:r>
              <a:rPr lang="ko-KR" altLang="en-US" sz="2000" kern="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그러나 이용률 저조</a:t>
            </a:r>
            <a:r>
              <a:rPr lang="en-US" altLang="ko-KR" sz="2000" kern="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, </a:t>
            </a:r>
            <a:r>
              <a:rPr lang="ko-KR" altLang="en-US" sz="2000" kern="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관리 부실로 예매서비스 종료 예정</a:t>
            </a:r>
            <a:endParaRPr lang="en-US" altLang="ko-KR" sz="2000" kern="0" dirty="0"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4C83E3D8-BDE6-4E96-9011-2367CCCA41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01000" y="5829300"/>
            <a:ext cx="3124200" cy="51892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5AFFAF6-8B13-4548-B522-10FC37EDB710}"/>
              </a:ext>
            </a:extLst>
          </p:cNvPr>
          <p:cNvSpPr txBox="1"/>
          <p:nvPr/>
        </p:nvSpPr>
        <p:spPr>
          <a:xfrm>
            <a:off x="7696200" y="7048500"/>
            <a:ext cx="5907386" cy="1313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dist">
              <a:lnSpc>
                <a:spcPts val="1900"/>
              </a:lnSpc>
              <a:buFont typeface="Arial" panose="020B0604020202020204" pitchFamily="34" charset="0"/>
              <a:buChar char="•"/>
            </a:pPr>
            <a:r>
              <a:rPr lang="en-US" altLang="ko-KR" sz="2000" kern="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 </a:t>
            </a:r>
            <a:r>
              <a:rPr lang="ko-KR" altLang="en-US" sz="2000" kern="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일부 지하철역에서 스마트 도서관 인기몰이 중</a:t>
            </a:r>
            <a:endParaRPr lang="en-US" altLang="ko-KR" sz="2000" kern="0" dirty="0"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  <a:p>
            <a:pPr marL="285750" indent="-285750" algn="dist">
              <a:lnSpc>
                <a:spcPts val="1900"/>
              </a:lnSpc>
              <a:buFont typeface="Arial" panose="020B0604020202020204" pitchFamily="34" charset="0"/>
              <a:buChar char="•"/>
            </a:pPr>
            <a:endParaRPr lang="en-US" altLang="ko-KR" sz="2000" kern="0" dirty="0"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  <a:p>
            <a:pPr marL="285750" indent="-285750" algn="dist">
              <a:lnSpc>
                <a:spcPts val="1900"/>
              </a:lnSpc>
              <a:buFont typeface="Arial" panose="020B0604020202020204" pitchFamily="34" charset="0"/>
              <a:buChar char="•"/>
            </a:pPr>
            <a:r>
              <a:rPr lang="en-US" altLang="ko-KR" sz="2000" kern="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 </a:t>
            </a:r>
            <a:r>
              <a:rPr lang="ko-KR" altLang="en-US" sz="2000" kern="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비대면으로 책을 빌리고 반납하는 무인 도서관</a:t>
            </a:r>
            <a:endParaRPr lang="en-US" altLang="ko-KR" sz="2000" kern="0" dirty="0"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  <a:p>
            <a:pPr algn="dist">
              <a:lnSpc>
                <a:spcPts val="1900"/>
              </a:lnSpc>
            </a:pPr>
            <a:endParaRPr lang="en-US" altLang="ko-KR" sz="2000" kern="0" dirty="0"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  <a:p>
            <a:pPr algn="dist">
              <a:lnSpc>
                <a:spcPts val="1900"/>
              </a:lnSpc>
            </a:pPr>
            <a:r>
              <a:rPr lang="en-US" altLang="ko-KR" sz="2000" kern="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	-&gt; </a:t>
            </a:r>
            <a:r>
              <a:rPr lang="ko-KR" altLang="en-US" sz="2000" kern="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지하철 역 내 무인 시스템 발전 가능성 ↑</a:t>
            </a:r>
            <a:endParaRPr lang="en-US" altLang="ko-KR" sz="2000" kern="0" dirty="0"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743B5174-3FE9-4B22-861E-EAA4213E7E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00998" y="8496300"/>
            <a:ext cx="4876802" cy="44167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05791ED-A4F0-4AEC-B830-DB80C17C0BD2}"/>
              </a:ext>
            </a:extLst>
          </p:cNvPr>
          <p:cNvSpPr txBox="1"/>
          <p:nvPr/>
        </p:nvSpPr>
        <p:spPr>
          <a:xfrm>
            <a:off x="762000" y="9532948"/>
            <a:ext cx="8701613" cy="563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1900"/>
              </a:lnSpc>
            </a:pPr>
            <a:r>
              <a:rPr lang="en-US" altLang="ko-KR" sz="14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1)  </a:t>
            </a:r>
            <a:r>
              <a:rPr lang="ko-KR" altLang="en-US" sz="14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외면 받는 문화 </a:t>
            </a:r>
            <a:r>
              <a:rPr lang="en-US" altLang="ko-KR" sz="14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N</a:t>
            </a:r>
            <a:r>
              <a:rPr lang="ko-KR" altLang="en-US" sz="14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티켓</a:t>
            </a:r>
            <a:r>
              <a:rPr lang="en-US" altLang="ko-KR" sz="14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: http://www.ggilbo.com/news/articleView.html?idxno=831617</a:t>
            </a:r>
          </a:p>
          <a:p>
            <a:pPr>
              <a:lnSpc>
                <a:spcPts val="1900"/>
              </a:lnSpc>
            </a:pPr>
            <a:r>
              <a:rPr lang="en-US" altLang="ko-KR" sz="14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2)  </a:t>
            </a:r>
            <a:r>
              <a:rPr lang="ko-KR" altLang="en-US" sz="14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대면 접촉 없는 </a:t>
            </a:r>
            <a:r>
              <a:rPr lang="en-US" altLang="ko-KR" sz="14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‘</a:t>
            </a:r>
            <a:r>
              <a:rPr lang="ko-KR" altLang="en-US" sz="14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스마트도서관</a:t>
            </a:r>
            <a:r>
              <a:rPr lang="en-US" altLang="ko-KR" sz="14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’ </a:t>
            </a:r>
            <a:r>
              <a:rPr lang="ko-KR" altLang="en-US" sz="14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인기 몰이</a:t>
            </a:r>
            <a:r>
              <a:rPr lang="en-US" altLang="ko-KR" sz="14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: https://www.koit.co.kr/news/articleView.html?idxno=87676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0A680E9-3E14-4F97-A13E-AD8BF22E17AA}"/>
              </a:ext>
            </a:extLst>
          </p:cNvPr>
          <p:cNvSpPr txBox="1"/>
          <p:nvPr/>
        </p:nvSpPr>
        <p:spPr>
          <a:xfrm>
            <a:off x="12329603" y="659368"/>
            <a:ext cx="52725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중소규모 공연예술단체 활성화를 위한 키오스크 입지 선정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821928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직사각형 48">
            <a:extLst>
              <a:ext uri="{FF2B5EF4-FFF2-40B4-BE49-F238E27FC236}">
                <a16:creationId xmlns:a16="http://schemas.microsoft.com/office/drawing/2014/main" id="{1D9D4849-C454-4EC1-9557-529C5B834806}"/>
              </a:ext>
            </a:extLst>
          </p:cNvPr>
          <p:cNvSpPr/>
          <p:nvPr/>
        </p:nvSpPr>
        <p:spPr>
          <a:xfrm>
            <a:off x="3124199" y="4291225"/>
            <a:ext cx="11811001" cy="2833476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10B6906-0B84-4BA9-895F-8E8D5B4DA4A1}"/>
              </a:ext>
            </a:extLst>
          </p:cNvPr>
          <p:cNvSpPr/>
          <p:nvPr/>
        </p:nvSpPr>
        <p:spPr>
          <a:xfrm flipV="1">
            <a:off x="733267" y="1075725"/>
            <a:ext cx="16814850" cy="18000"/>
          </a:xfrm>
          <a:prstGeom prst="rect">
            <a:avLst/>
          </a:prstGeom>
          <a:solidFill>
            <a:srgbClr val="D1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FF17013B-7D59-4108-8071-3C0FDDB9DB25}"/>
              </a:ext>
            </a:extLst>
          </p:cNvPr>
          <p:cNvSpPr/>
          <p:nvPr/>
        </p:nvSpPr>
        <p:spPr>
          <a:xfrm>
            <a:off x="736575" y="9334500"/>
            <a:ext cx="16815600" cy="18000"/>
          </a:xfrm>
          <a:prstGeom prst="rect">
            <a:avLst/>
          </a:prstGeom>
          <a:solidFill>
            <a:srgbClr val="D1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E6CBC3-3B3B-4233-971A-5642416D7F82}"/>
              </a:ext>
            </a:extLst>
          </p:cNvPr>
          <p:cNvSpPr txBox="1"/>
          <p:nvPr/>
        </p:nvSpPr>
        <p:spPr>
          <a:xfrm>
            <a:off x="12329603" y="659368"/>
            <a:ext cx="52725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중소규모 공연예술단체 활성화를 위한 키오스크 입지 선정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</p:txBody>
      </p:sp>
      <p:grpSp>
        <p:nvGrpSpPr>
          <p:cNvPr id="34" name="그룹 1002">
            <a:extLst>
              <a:ext uri="{FF2B5EF4-FFF2-40B4-BE49-F238E27FC236}">
                <a16:creationId xmlns:a16="http://schemas.microsoft.com/office/drawing/2014/main" id="{011A3D77-1FBE-4A72-A938-CA777AEB1019}"/>
              </a:ext>
            </a:extLst>
          </p:cNvPr>
          <p:cNvGrpSpPr/>
          <p:nvPr/>
        </p:nvGrpSpPr>
        <p:grpSpPr>
          <a:xfrm>
            <a:off x="4807945" y="1674090"/>
            <a:ext cx="2050055" cy="192810"/>
            <a:chOff x="11363561" y="7334988"/>
            <a:chExt cx="2050055" cy="192810"/>
          </a:xfrm>
        </p:grpSpPr>
        <p:pic>
          <p:nvPicPr>
            <p:cNvPr id="39" name="Object 5">
              <a:extLst>
                <a:ext uri="{FF2B5EF4-FFF2-40B4-BE49-F238E27FC236}">
                  <a16:creationId xmlns:a16="http://schemas.microsoft.com/office/drawing/2014/main" id="{4E0C421F-2E56-42BA-8E04-D34422C711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21600000">
              <a:off x="11363561" y="7334988"/>
              <a:ext cx="2050055" cy="192810"/>
            </a:xfrm>
            <a:prstGeom prst="rect">
              <a:avLst/>
            </a:prstGeom>
          </p:spPr>
        </p:pic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25B43B66-3949-4E33-B776-3A658CA07621}"/>
              </a:ext>
            </a:extLst>
          </p:cNvPr>
          <p:cNvSpPr txBox="1"/>
          <p:nvPr/>
        </p:nvSpPr>
        <p:spPr>
          <a:xfrm>
            <a:off x="6858000" y="1485900"/>
            <a:ext cx="41264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최종 키오스크 설치 역 제외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4537CF5-E530-4FEB-BC7C-9B8E2C3E09F8}"/>
              </a:ext>
            </a:extLst>
          </p:cNvPr>
          <p:cNvSpPr txBox="1"/>
          <p:nvPr/>
        </p:nvSpPr>
        <p:spPr>
          <a:xfrm>
            <a:off x="1311567" y="2991455"/>
            <a:ext cx="15664866" cy="8566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780"/>
              </a:lnSpc>
            </a:pPr>
            <a:r>
              <a:rPr lang="en-US" altLang="ko-KR" sz="28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1</a:t>
            </a:r>
            <a:r>
              <a:rPr lang="ko-KR" altLang="ko-KR" sz="28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차에서 선정된 </a:t>
            </a:r>
            <a:r>
              <a:rPr lang="en-US" altLang="ko-KR" sz="28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50</a:t>
            </a:r>
            <a:r>
              <a:rPr lang="ko-KR" altLang="ko-KR" sz="28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개의 역 중</a:t>
            </a:r>
            <a:r>
              <a:rPr lang="en-US" altLang="ko-KR" sz="28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sz="2800" dirty="0">
                <a:solidFill>
                  <a:srgbClr val="4A9EED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1020, 4050 </a:t>
            </a:r>
            <a:r>
              <a:rPr lang="ko-KR" altLang="ko-KR" sz="2800" dirty="0">
                <a:solidFill>
                  <a:srgbClr val="4A9EED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인구수 모두 평균 </a:t>
            </a:r>
            <a:r>
              <a:rPr lang="ko-KR" altLang="en-US" sz="2800" dirty="0">
                <a:solidFill>
                  <a:srgbClr val="4A9EED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미만</a:t>
            </a:r>
            <a:r>
              <a:rPr lang="ko-KR" altLang="ko-KR" sz="28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인</a:t>
            </a:r>
            <a:r>
              <a:rPr lang="en-US" altLang="ko-KR" sz="28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ko-KR" sz="28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자치구</a:t>
            </a:r>
            <a:r>
              <a:rPr lang="ko-KR" altLang="en-US" sz="28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에 위치한 지하철 역 제외</a:t>
            </a:r>
            <a:endParaRPr lang="ko-KR" altLang="ko-KR" sz="2800" dirty="0">
              <a:solidFill>
                <a:srgbClr val="00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18CDD35-7CDD-4554-BC83-5015A088103E}"/>
              </a:ext>
            </a:extLst>
          </p:cNvPr>
          <p:cNvSpPr txBox="1"/>
          <p:nvPr/>
        </p:nvSpPr>
        <p:spPr>
          <a:xfrm>
            <a:off x="3493254" y="4511124"/>
            <a:ext cx="11301492" cy="23588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4480"/>
              </a:lnSpc>
            </a:pPr>
            <a:r>
              <a:rPr lang="ko-KR" altLang="en-US" sz="2800" dirty="0">
                <a:solidFill>
                  <a:srgbClr val="0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광진구</a:t>
            </a:r>
            <a:r>
              <a:rPr lang="ko-KR" altLang="en-US" sz="3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sz="3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- </a:t>
            </a:r>
            <a:r>
              <a:rPr lang="ko-KR" altLang="en-US" sz="28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구의</a:t>
            </a:r>
            <a:r>
              <a:rPr lang="en-US" altLang="ko-KR" sz="28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sz="28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건대입구</a:t>
            </a:r>
            <a:r>
              <a:rPr lang="en-US" altLang="ko-KR" sz="28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sz="28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군자</a:t>
            </a:r>
            <a:r>
              <a:rPr lang="en-US" altLang="ko-KR" sz="28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sz="28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강변</a:t>
            </a:r>
            <a:r>
              <a:rPr lang="en-US" altLang="ko-KR" sz="28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sz="28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아차산</a:t>
            </a:r>
            <a:r>
              <a:rPr lang="en-US" altLang="ko-KR" sz="28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sz="28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어린이대공원</a:t>
            </a:r>
            <a:r>
              <a:rPr lang="en-US" altLang="ko-KR" sz="28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sz="28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뚝섬유원지</a:t>
            </a:r>
            <a:r>
              <a:rPr lang="en-US" altLang="ko-KR" sz="28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</a:p>
          <a:p>
            <a:pPr>
              <a:lnSpc>
                <a:spcPts val="4480"/>
              </a:lnSpc>
            </a:pPr>
            <a:r>
              <a:rPr lang="ko-KR" altLang="en-US" sz="2800" dirty="0">
                <a:solidFill>
                  <a:srgbClr val="0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성동구</a:t>
            </a:r>
            <a:r>
              <a:rPr lang="ko-KR" altLang="en-US" sz="3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sz="3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-  </a:t>
            </a:r>
            <a:r>
              <a:rPr lang="ko-KR" altLang="en-US" sz="28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왕십리</a:t>
            </a:r>
            <a:r>
              <a:rPr lang="en-US" altLang="ko-KR" sz="28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sz="28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상왕십리</a:t>
            </a:r>
            <a:r>
              <a:rPr lang="en-US" altLang="ko-KR" sz="28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sz="28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금호</a:t>
            </a:r>
            <a:r>
              <a:rPr lang="en-US" altLang="ko-KR" sz="28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sz="28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옥수</a:t>
            </a:r>
            <a:r>
              <a:rPr lang="en-US" altLang="ko-KR" sz="28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sz="28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성수</a:t>
            </a:r>
            <a:r>
              <a:rPr lang="en-US" altLang="ko-KR" sz="28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sz="28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신금호</a:t>
            </a:r>
            <a:r>
              <a:rPr lang="en-US" altLang="ko-KR" sz="28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</a:t>
            </a:r>
            <a:r>
              <a:rPr lang="ko-KR" altLang="en-US" sz="28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행당</a:t>
            </a:r>
            <a:endParaRPr lang="en-US" altLang="ko-KR" sz="2800" dirty="0">
              <a:solidFill>
                <a:srgbClr val="00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>
              <a:lnSpc>
                <a:spcPts val="4480"/>
              </a:lnSpc>
            </a:pPr>
            <a:r>
              <a:rPr lang="ko-KR" altLang="en-US" sz="2800" dirty="0">
                <a:solidFill>
                  <a:srgbClr val="0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용산구</a:t>
            </a:r>
            <a:r>
              <a:rPr lang="ko-KR" altLang="en-US" sz="3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sz="3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-  </a:t>
            </a:r>
            <a:r>
              <a:rPr lang="ko-KR" altLang="en-US" sz="28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숙대입구</a:t>
            </a:r>
            <a:endParaRPr lang="en-US" altLang="ko-KR" sz="2800" dirty="0">
              <a:solidFill>
                <a:srgbClr val="00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>
              <a:lnSpc>
                <a:spcPts val="4480"/>
              </a:lnSpc>
            </a:pPr>
            <a:r>
              <a:rPr lang="ko-KR" altLang="en-US" sz="2800" dirty="0">
                <a:solidFill>
                  <a:srgbClr val="0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중구</a:t>
            </a:r>
            <a:r>
              <a:rPr lang="ko-KR" altLang="en-US" sz="3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sz="3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- </a:t>
            </a:r>
            <a:r>
              <a:rPr lang="ko-KR" altLang="en-US" sz="28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서울역</a:t>
            </a:r>
            <a:endParaRPr lang="ko-KR" altLang="en-US" sz="2000" dirty="0">
              <a:solidFill>
                <a:srgbClr val="00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C1BB11B-AC5E-4B47-83F5-BED1D02F083D}"/>
              </a:ext>
            </a:extLst>
          </p:cNvPr>
          <p:cNvSpPr txBox="1"/>
          <p:nvPr/>
        </p:nvSpPr>
        <p:spPr>
          <a:xfrm>
            <a:off x="7455878" y="7671750"/>
            <a:ext cx="33762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rgbClr val="4A9EED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&gt; </a:t>
            </a:r>
            <a:r>
              <a:rPr lang="ko-KR" altLang="en-US" sz="3200" dirty="0">
                <a:solidFill>
                  <a:srgbClr val="4A9EED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총 </a:t>
            </a:r>
            <a:r>
              <a:rPr lang="en-US" altLang="ko-KR" sz="3200" dirty="0">
                <a:solidFill>
                  <a:srgbClr val="4A9EED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16</a:t>
            </a:r>
            <a:r>
              <a:rPr lang="ko-KR" altLang="en-US" sz="3200" dirty="0">
                <a:solidFill>
                  <a:srgbClr val="4A9EED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개 역 제외</a:t>
            </a:r>
            <a:endParaRPr lang="ko-KR" altLang="en-US" sz="2800" dirty="0">
              <a:solidFill>
                <a:srgbClr val="4A9EED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E349A334-E97B-4216-8AA1-9C478DD531CA}"/>
              </a:ext>
            </a:extLst>
          </p:cNvPr>
          <p:cNvGrpSpPr/>
          <p:nvPr/>
        </p:nvGrpSpPr>
        <p:grpSpPr>
          <a:xfrm>
            <a:off x="743818" y="1425440"/>
            <a:ext cx="4114345" cy="746260"/>
            <a:chOff x="12329754" y="8124952"/>
            <a:chExt cx="3828571" cy="746260"/>
          </a:xfrm>
        </p:grpSpPr>
        <p:grpSp>
          <p:nvGrpSpPr>
            <p:cNvPr id="55" name="그룹 1011">
              <a:extLst>
                <a:ext uri="{FF2B5EF4-FFF2-40B4-BE49-F238E27FC236}">
                  <a16:creationId xmlns:a16="http://schemas.microsoft.com/office/drawing/2014/main" id="{05250230-6936-457F-B6CC-533877D17A66}"/>
                </a:ext>
              </a:extLst>
            </p:cNvPr>
            <p:cNvGrpSpPr/>
            <p:nvPr/>
          </p:nvGrpSpPr>
          <p:grpSpPr>
            <a:xfrm>
              <a:off x="12329754" y="8124952"/>
              <a:ext cx="3828571" cy="713143"/>
              <a:chOff x="12329754" y="8124952"/>
              <a:chExt cx="3828571" cy="713143"/>
            </a:xfrm>
          </p:grpSpPr>
          <p:pic>
            <p:nvPicPr>
              <p:cNvPr id="57" name="Object 43">
                <a:extLst>
                  <a:ext uri="{FF2B5EF4-FFF2-40B4-BE49-F238E27FC236}">
                    <a16:creationId xmlns:a16="http://schemas.microsoft.com/office/drawing/2014/main" id="{43ABF6A4-69BD-41D4-86EE-0B1DD3F990B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2329754" y="8124952"/>
                <a:ext cx="3828571" cy="713143"/>
              </a:xfrm>
              <a:prstGeom prst="rect">
                <a:avLst/>
              </a:prstGeom>
            </p:spPr>
          </p:pic>
        </p:grpSp>
        <p:sp>
          <p:nvSpPr>
            <p:cNvPr id="56" name="Object 46">
              <a:extLst>
                <a:ext uri="{FF2B5EF4-FFF2-40B4-BE49-F238E27FC236}">
                  <a16:creationId xmlns:a16="http://schemas.microsoft.com/office/drawing/2014/main" id="{E5366815-D9C4-48FE-A8B8-90C78C39D326}"/>
                </a:ext>
              </a:extLst>
            </p:cNvPr>
            <p:cNvSpPr txBox="1"/>
            <p:nvPr/>
          </p:nvSpPr>
          <p:spPr>
            <a:xfrm>
              <a:off x="12346671" y="8226338"/>
              <a:ext cx="3769335" cy="644874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/>
              <a:r>
                <a:rPr lang="ko-KR" altLang="en-US" sz="2600" dirty="0">
                  <a:solidFill>
                    <a:schemeClr val="bg1">
                      <a:lumMod val="9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최종 키오스크 설치 역 </a:t>
              </a:r>
              <a:endParaRPr lang="en-US" altLang="ko-KR" sz="2600" dirty="0">
                <a:solidFill>
                  <a:schemeClr val="bg1">
                    <a:lumMod val="9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  <a:p>
              <a:pPr algn="ctr"/>
              <a:endParaRPr lang="en-US" sz="2800" dirty="0">
                <a:solidFill>
                  <a:schemeClr val="bg1">
                    <a:lumMod val="9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sp>
        <p:nvSpPr>
          <p:cNvPr id="58" name="Object 17">
            <a:extLst>
              <a:ext uri="{FF2B5EF4-FFF2-40B4-BE49-F238E27FC236}">
                <a16:creationId xmlns:a16="http://schemas.microsoft.com/office/drawing/2014/main" id="{DB9B645C-C46C-4048-8F38-524A66C42BDB}"/>
              </a:ext>
            </a:extLst>
          </p:cNvPr>
          <p:cNvSpPr txBox="1"/>
          <p:nvPr/>
        </p:nvSpPr>
        <p:spPr>
          <a:xfrm>
            <a:off x="609600" y="419100"/>
            <a:ext cx="6629400" cy="5154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just"/>
            <a:r>
              <a:rPr lang="en-US" sz="2400" kern="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MODELING - </a:t>
            </a:r>
            <a:r>
              <a:rPr lang="ko-KR" altLang="en-US" sz="2400" kern="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최종 키오스크 설치 역 추천</a:t>
            </a:r>
            <a:endParaRPr lang="en-US" sz="2400" kern="0" spc="-100" dirty="0">
              <a:solidFill>
                <a:schemeClr val="tx1">
                  <a:lumMod val="75000"/>
                  <a:lumOff val="25000"/>
                </a:schemeClr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0292350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ject 17"/>
          <p:cNvSpPr txBox="1"/>
          <p:nvPr/>
        </p:nvSpPr>
        <p:spPr>
          <a:xfrm>
            <a:off x="609600" y="419100"/>
            <a:ext cx="6629400" cy="5154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just"/>
            <a:r>
              <a:rPr lang="en-US" sz="2400" kern="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MODELING - </a:t>
            </a:r>
            <a:r>
              <a:rPr lang="ko-KR" altLang="en-US" sz="2400" kern="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최종 키오스크 설치 역 추천</a:t>
            </a:r>
            <a:endParaRPr lang="en-US" sz="2400" kern="0" spc="-100" dirty="0">
              <a:solidFill>
                <a:schemeClr val="tx1">
                  <a:lumMod val="75000"/>
                  <a:lumOff val="25000"/>
                </a:schemeClr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10B6906-0B84-4BA9-895F-8E8D5B4DA4A1}"/>
              </a:ext>
            </a:extLst>
          </p:cNvPr>
          <p:cNvSpPr/>
          <p:nvPr/>
        </p:nvSpPr>
        <p:spPr>
          <a:xfrm flipV="1">
            <a:off x="733267" y="1075725"/>
            <a:ext cx="16814850" cy="18000"/>
          </a:xfrm>
          <a:prstGeom prst="rect">
            <a:avLst/>
          </a:prstGeom>
          <a:solidFill>
            <a:srgbClr val="D1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FF17013B-7D59-4108-8071-3C0FDDB9DB25}"/>
              </a:ext>
            </a:extLst>
          </p:cNvPr>
          <p:cNvSpPr/>
          <p:nvPr/>
        </p:nvSpPr>
        <p:spPr>
          <a:xfrm>
            <a:off x="736575" y="9334500"/>
            <a:ext cx="16815600" cy="18000"/>
          </a:xfrm>
          <a:prstGeom prst="rect">
            <a:avLst/>
          </a:prstGeom>
          <a:solidFill>
            <a:srgbClr val="D1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E6CBC3-3B3B-4233-971A-5642416D7F82}"/>
              </a:ext>
            </a:extLst>
          </p:cNvPr>
          <p:cNvSpPr txBox="1"/>
          <p:nvPr/>
        </p:nvSpPr>
        <p:spPr>
          <a:xfrm>
            <a:off x="12329603" y="659368"/>
            <a:ext cx="52725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중소규모 공연예술단체 활성화를 위한 키오스크 입지 선정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D2337B-49D3-4AC9-8F73-CE50BCF68121}"/>
              </a:ext>
            </a:extLst>
          </p:cNvPr>
          <p:cNvSpPr txBox="1"/>
          <p:nvPr/>
        </p:nvSpPr>
        <p:spPr>
          <a:xfrm>
            <a:off x="491051" y="2552700"/>
            <a:ext cx="7274748" cy="18312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3780"/>
              </a:lnSpc>
            </a:pPr>
            <a:r>
              <a:rPr lang="en-US" altLang="ko-KR" sz="28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1</a:t>
            </a:r>
            <a:r>
              <a:rPr lang="ko-KR" altLang="ko-KR" sz="28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차에서 선정된 </a:t>
            </a:r>
            <a:r>
              <a:rPr lang="en-US" altLang="ko-KR" sz="28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50</a:t>
            </a:r>
            <a:r>
              <a:rPr lang="ko-KR" altLang="ko-KR" sz="28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개의 역 중</a:t>
            </a:r>
            <a:endParaRPr lang="en-US" altLang="ko-KR" sz="2800" dirty="0">
              <a:solidFill>
                <a:srgbClr val="00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ctr">
              <a:lnSpc>
                <a:spcPts val="3780"/>
              </a:lnSpc>
            </a:pPr>
            <a:r>
              <a:rPr lang="ko-KR" altLang="ko-KR" sz="28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sz="2800" dirty="0">
                <a:solidFill>
                  <a:srgbClr val="4A9EED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1020, 4050 </a:t>
            </a:r>
            <a:r>
              <a:rPr lang="ko-KR" altLang="ko-KR" sz="2800" dirty="0">
                <a:solidFill>
                  <a:srgbClr val="4A9EED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인구수 모두 평균 </a:t>
            </a:r>
            <a:r>
              <a:rPr lang="ko-KR" altLang="en-US" sz="2800" dirty="0">
                <a:solidFill>
                  <a:srgbClr val="4A9EED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이상</a:t>
            </a:r>
            <a:r>
              <a:rPr lang="ko-KR" altLang="ko-KR" sz="28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인 자치구</a:t>
            </a:r>
            <a:endParaRPr lang="en-US" altLang="ko-KR" sz="2800" dirty="0">
              <a:solidFill>
                <a:srgbClr val="00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ctr">
              <a:lnSpc>
                <a:spcPts val="3780"/>
              </a:lnSpc>
            </a:pPr>
            <a:r>
              <a:rPr lang="en-US" altLang="ko-KR" sz="28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(27</a:t>
            </a:r>
            <a:r>
              <a:rPr lang="ko-KR" altLang="ko-KR" sz="28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개 역</a:t>
            </a:r>
            <a:r>
              <a:rPr lang="en-US" altLang="ko-KR" sz="28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</a:t>
            </a:r>
            <a:endParaRPr lang="ko-KR" altLang="ko-KR" sz="2800" dirty="0">
              <a:solidFill>
                <a:srgbClr val="00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endParaRPr lang="ko-KR" altLang="en-US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7F361B1E-528C-4E12-A31A-B01FBA88B5F1}"/>
              </a:ext>
            </a:extLst>
          </p:cNvPr>
          <p:cNvGrpSpPr/>
          <p:nvPr/>
        </p:nvGrpSpPr>
        <p:grpSpPr>
          <a:xfrm>
            <a:off x="2588192" y="4533900"/>
            <a:ext cx="13517887" cy="4164513"/>
            <a:chOff x="2588192" y="4643048"/>
            <a:chExt cx="13517887" cy="4164513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2EBD98B-09C4-4E6A-AB6A-5CB52B4FA70D}"/>
                </a:ext>
              </a:extLst>
            </p:cNvPr>
            <p:cNvSpPr/>
            <p:nvPr/>
          </p:nvSpPr>
          <p:spPr>
            <a:xfrm>
              <a:off x="2588192" y="4643048"/>
              <a:ext cx="13517887" cy="41645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015D284-8B4E-45D2-89AD-A130B1D3FFDF}"/>
                </a:ext>
              </a:extLst>
            </p:cNvPr>
            <p:cNvSpPr txBox="1"/>
            <p:nvPr/>
          </p:nvSpPr>
          <p:spPr>
            <a:xfrm>
              <a:off x="3103787" y="4914900"/>
              <a:ext cx="12668853" cy="35739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ts val="4580"/>
                </a:lnSpc>
              </a:pPr>
              <a:r>
                <a:rPr lang="ko-KR" altLang="en-US" sz="2800" dirty="0">
                  <a:solidFill>
                    <a:srgbClr val="000000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강남구</a:t>
              </a:r>
              <a:r>
                <a:rPr lang="ko-KR" altLang="en-US" sz="2800" dirty="0">
                  <a:solidFill>
                    <a:srgbClr val="000000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 </a:t>
              </a:r>
              <a:r>
                <a:rPr lang="en-US" altLang="ko-KR" sz="2800" dirty="0">
                  <a:solidFill>
                    <a:srgbClr val="000000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-  </a:t>
              </a:r>
              <a:r>
                <a:rPr lang="ko-KR" altLang="en-US" sz="2800" dirty="0">
                  <a:solidFill>
                    <a:srgbClr val="000000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강남</a:t>
              </a:r>
              <a:r>
                <a:rPr lang="en-US" altLang="ko-KR" sz="2800" dirty="0">
                  <a:solidFill>
                    <a:srgbClr val="000000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, </a:t>
              </a:r>
              <a:r>
                <a:rPr lang="ko-KR" altLang="en-US" sz="2800" dirty="0">
                  <a:solidFill>
                    <a:srgbClr val="000000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신사</a:t>
              </a:r>
              <a:r>
                <a:rPr lang="en-US" altLang="ko-KR" sz="2800" dirty="0">
                  <a:solidFill>
                    <a:srgbClr val="000000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, </a:t>
              </a:r>
              <a:r>
                <a:rPr lang="ko-KR" altLang="en-US" sz="2800" dirty="0">
                  <a:solidFill>
                    <a:srgbClr val="000000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압구정</a:t>
              </a:r>
              <a:r>
                <a:rPr lang="en-US" altLang="ko-KR" sz="2800" dirty="0">
                  <a:solidFill>
                    <a:srgbClr val="000000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, </a:t>
              </a:r>
              <a:r>
                <a:rPr lang="ko-KR" altLang="en-US" sz="2800" dirty="0">
                  <a:solidFill>
                    <a:srgbClr val="000000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역삼</a:t>
              </a:r>
              <a:r>
                <a:rPr lang="en-US" altLang="ko-KR" sz="2800" dirty="0">
                  <a:solidFill>
                    <a:srgbClr val="000000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, </a:t>
              </a:r>
              <a:r>
                <a:rPr lang="ko-KR" altLang="en-US" sz="2800" dirty="0">
                  <a:solidFill>
                    <a:srgbClr val="000000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삼성</a:t>
              </a:r>
              <a:r>
                <a:rPr lang="en-US" altLang="ko-KR" sz="2800" dirty="0">
                  <a:solidFill>
                    <a:srgbClr val="000000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, </a:t>
              </a:r>
              <a:r>
                <a:rPr lang="ko-KR" altLang="en-US" sz="2800" dirty="0">
                  <a:solidFill>
                    <a:srgbClr val="000000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선릉</a:t>
              </a:r>
              <a:r>
                <a:rPr lang="en-US" altLang="ko-KR" sz="2800" dirty="0">
                  <a:solidFill>
                    <a:srgbClr val="000000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, </a:t>
              </a:r>
              <a:r>
                <a:rPr lang="ko-KR" altLang="en-US" sz="2800" dirty="0">
                  <a:solidFill>
                    <a:srgbClr val="000000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대청</a:t>
              </a:r>
              <a:r>
                <a:rPr lang="en-US" altLang="ko-KR" sz="2800" dirty="0">
                  <a:solidFill>
                    <a:srgbClr val="000000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, </a:t>
              </a:r>
              <a:r>
                <a:rPr lang="ko-KR" altLang="en-US" sz="2800" dirty="0">
                  <a:solidFill>
                    <a:srgbClr val="000000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논현</a:t>
              </a:r>
              <a:r>
                <a:rPr lang="en-US" altLang="ko-KR" sz="2800" dirty="0">
                  <a:solidFill>
                    <a:srgbClr val="000000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, </a:t>
              </a:r>
              <a:r>
                <a:rPr lang="ko-KR" altLang="en-US" sz="2800" dirty="0">
                  <a:solidFill>
                    <a:srgbClr val="000000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대치</a:t>
              </a:r>
              <a:r>
                <a:rPr lang="en-US" altLang="ko-KR" sz="2800" dirty="0">
                  <a:solidFill>
                    <a:srgbClr val="000000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, </a:t>
              </a:r>
              <a:r>
                <a:rPr lang="ko-KR" altLang="en-US" sz="2800" dirty="0">
                  <a:solidFill>
                    <a:srgbClr val="000000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매봉</a:t>
              </a:r>
              <a:r>
                <a:rPr lang="en-US" altLang="ko-KR" sz="2800" dirty="0">
                  <a:solidFill>
                    <a:srgbClr val="000000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, </a:t>
              </a:r>
              <a:r>
                <a:rPr lang="ko-KR" altLang="en-US" sz="2800" dirty="0">
                  <a:solidFill>
                    <a:srgbClr val="000000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수서</a:t>
              </a:r>
              <a:r>
                <a:rPr lang="en-US" altLang="ko-KR" sz="2800" dirty="0">
                  <a:solidFill>
                    <a:srgbClr val="000000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, </a:t>
              </a:r>
              <a:r>
                <a:rPr lang="ko-KR" altLang="en-US" sz="2800" dirty="0">
                  <a:solidFill>
                    <a:srgbClr val="000000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청담</a:t>
              </a:r>
              <a:endParaRPr lang="en-US" altLang="ko-KR" sz="28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  <a:p>
              <a:pPr>
                <a:lnSpc>
                  <a:spcPts val="4580"/>
                </a:lnSpc>
              </a:pPr>
              <a:r>
                <a:rPr lang="ko-KR" altLang="en-US" sz="2800" dirty="0">
                  <a:solidFill>
                    <a:srgbClr val="000000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서초구</a:t>
              </a:r>
              <a:r>
                <a:rPr lang="ko-KR" altLang="en-US" sz="2800" dirty="0">
                  <a:solidFill>
                    <a:srgbClr val="000000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 </a:t>
              </a:r>
              <a:r>
                <a:rPr lang="en-US" altLang="ko-KR" sz="2800" dirty="0">
                  <a:solidFill>
                    <a:srgbClr val="000000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-  </a:t>
              </a:r>
              <a:r>
                <a:rPr lang="ko-KR" altLang="en-US" sz="2800" dirty="0">
                  <a:solidFill>
                    <a:srgbClr val="000000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고속터미널</a:t>
              </a:r>
              <a:r>
                <a:rPr lang="en-US" altLang="ko-KR" sz="2800" dirty="0">
                  <a:solidFill>
                    <a:srgbClr val="000000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, </a:t>
              </a:r>
              <a:r>
                <a:rPr lang="ko-KR" altLang="en-US" sz="2800" dirty="0">
                  <a:solidFill>
                    <a:srgbClr val="000000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양재</a:t>
              </a:r>
              <a:r>
                <a:rPr lang="en-US" altLang="ko-KR" sz="2800" dirty="0">
                  <a:solidFill>
                    <a:srgbClr val="000000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, </a:t>
              </a:r>
              <a:r>
                <a:rPr lang="ko-KR" altLang="en-US" sz="2800" dirty="0">
                  <a:solidFill>
                    <a:srgbClr val="000000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교대</a:t>
              </a:r>
              <a:r>
                <a:rPr lang="en-US" altLang="ko-KR" sz="2800" dirty="0">
                  <a:solidFill>
                    <a:srgbClr val="000000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, </a:t>
              </a:r>
              <a:r>
                <a:rPr lang="ko-KR" altLang="en-US" sz="2800" dirty="0">
                  <a:solidFill>
                    <a:srgbClr val="000000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남부터미널</a:t>
              </a:r>
              <a:endParaRPr lang="en-US" altLang="ko-KR" sz="28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  <a:p>
              <a:pPr>
                <a:lnSpc>
                  <a:spcPts val="4580"/>
                </a:lnSpc>
              </a:pPr>
              <a:r>
                <a:rPr lang="ko-KR" altLang="en-US" sz="2800" dirty="0">
                  <a:solidFill>
                    <a:srgbClr val="000000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양천구</a:t>
              </a:r>
              <a:r>
                <a:rPr lang="ko-KR" altLang="en-US" sz="2800" dirty="0">
                  <a:solidFill>
                    <a:srgbClr val="000000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 </a:t>
              </a:r>
              <a:r>
                <a:rPr lang="en-US" altLang="ko-KR" sz="2800" dirty="0">
                  <a:solidFill>
                    <a:srgbClr val="000000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-  </a:t>
              </a:r>
              <a:r>
                <a:rPr lang="ko-KR" altLang="en-US" sz="2800" dirty="0">
                  <a:solidFill>
                    <a:srgbClr val="000000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목동</a:t>
              </a:r>
              <a:r>
                <a:rPr lang="en-US" altLang="ko-KR" sz="2800" dirty="0">
                  <a:solidFill>
                    <a:srgbClr val="000000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, </a:t>
              </a:r>
              <a:r>
                <a:rPr lang="ko-KR" altLang="en-US" sz="2800" dirty="0">
                  <a:solidFill>
                    <a:srgbClr val="000000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오목교</a:t>
              </a:r>
              <a:r>
                <a:rPr lang="en-US" altLang="ko-KR" sz="2800" dirty="0">
                  <a:solidFill>
                    <a:srgbClr val="000000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, </a:t>
              </a:r>
              <a:r>
                <a:rPr lang="ko-KR" altLang="en-US" sz="2800" dirty="0">
                  <a:solidFill>
                    <a:srgbClr val="000000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양천구청</a:t>
              </a:r>
              <a:r>
                <a:rPr lang="en-US" altLang="ko-KR" sz="2800" dirty="0">
                  <a:solidFill>
                    <a:srgbClr val="000000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, </a:t>
              </a:r>
              <a:r>
                <a:rPr lang="ko-KR" altLang="en-US" sz="2800" dirty="0">
                  <a:solidFill>
                    <a:srgbClr val="000000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신정</a:t>
              </a:r>
              <a:endParaRPr lang="en-US" altLang="ko-KR" sz="28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  <a:p>
              <a:pPr>
                <a:lnSpc>
                  <a:spcPts val="4580"/>
                </a:lnSpc>
              </a:pPr>
              <a:r>
                <a:rPr lang="ko-KR" altLang="en-US" sz="2800" dirty="0">
                  <a:solidFill>
                    <a:srgbClr val="000000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성북구</a:t>
              </a:r>
              <a:r>
                <a:rPr lang="ko-KR" altLang="en-US" sz="2800" dirty="0">
                  <a:solidFill>
                    <a:srgbClr val="000000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 </a:t>
              </a:r>
              <a:r>
                <a:rPr lang="en-US" altLang="ko-KR" sz="2800" dirty="0">
                  <a:solidFill>
                    <a:srgbClr val="000000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-  </a:t>
              </a:r>
              <a:r>
                <a:rPr lang="ko-KR" altLang="en-US" sz="2800" dirty="0">
                  <a:solidFill>
                    <a:srgbClr val="000000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성신여대입구</a:t>
              </a:r>
              <a:r>
                <a:rPr lang="en-US" altLang="ko-KR" sz="2800" dirty="0">
                  <a:solidFill>
                    <a:srgbClr val="000000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, </a:t>
              </a:r>
              <a:r>
                <a:rPr lang="ko-KR" altLang="en-US" sz="2800" dirty="0">
                  <a:solidFill>
                    <a:srgbClr val="000000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길음</a:t>
              </a:r>
              <a:r>
                <a:rPr lang="en-US" altLang="ko-KR" sz="2800" dirty="0">
                  <a:solidFill>
                    <a:srgbClr val="000000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, </a:t>
              </a:r>
              <a:r>
                <a:rPr lang="ko-KR" altLang="en-US" sz="2800" dirty="0">
                  <a:solidFill>
                    <a:srgbClr val="000000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한성대입구</a:t>
              </a:r>
              <a:endParaRPr lang="en-US" altLang="ko-KR" sz="28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  <a:p>
              <a:pPr>
                <a:lnSpc>
                  <a:spcPts val="4580"/>
                </a:lnSpc>
              </a:pPr>
              <a:r>
                <a:rPr lang="ko-KR" altLang="en-US" sz="2800" dirty="0">
                  <a:solidFill>
                    <a:srgbClr val="000000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송파구</a:t>
              </a:r>
              <a:r>
                <a:rPr lang="ko-KR" altLang="en-US" sz="2800" dirty="0">
                  <a:solidFill>
                    <a:srgbClr val="000000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 </a:t>
              </a:r>
              <a:r>
                <a:rPr lang="en-US" altLang="ko-KR" sz="2800" dirty="0">
                  <a:solidFill>
                    <a:srgbClr val="000000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-  </a:t>
              </a:r>
              <a:r>
                <a:rPr lang="ko-KR" altLang="en-US" sz="2800" dirty="0">
                  <a:solidFill>
                    <a:srgbClr val="000000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잠실</a:t>
              </a:r>
              <a:r>
                <a:rPr lang="en-US" altLang="ko-KR" sz="2800" dirty="0">
                  <a:solidFill>
                    <a:srgbClr val="000000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, </a:t>
              </a:r>
              <a:r>
                <a:rPr lang="ko-KR" altLang="en-US" sz="2800" dirty="0">
                  <a:solidFill>
                    <a:srgbClr val="000000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잠실새내</a:t>
              </a:r>
              <a:endParaRPr lang="en-US" altLang="ko-KR" sz="28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  <a:p>
              <a:pPr>
                <a:lnSpc>
                  <a:spcPts val="4580"/>
                </a:lnSpc>
              </a:pPr>
              <a:r>
                <a:rPr lang="ko-KR" altLang="en-US" sz="2800" dirty="0">
                  <a:solidFill>
                    <a:srgbClr val="000000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은평구</a:t>
              </a:r>
              <a:r>
                <a:rPr lang="ko-KR" altLang="en-US" sz="2800" dirty="0">
                  <a:solidFill>
                    <a:srgbClr val="000000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 </a:t>
              </a:r>
              <a:r>
                <a:rPr lang="en-US" altLang="ko-KR" sz="2800" dirty="0">
                  <a:solidFill>
                    <a:srgbClr val="000000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-  </a:t>
              </a:r>
              <a:r>
                <a:rPr lang="ko-KR" altLang="en-US" sz="2800" dirty="0">
                  <a:solidFill>
                    <a:srgbClr val="000000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구파발</a:t>
              </a:r>
              <a:r>
                <a:rPr lang="en-US" altLang="ko-KR" sz="2800" dirty="0">
                  <a:solidFill>
                    <a:srgbClr val="000000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, </a:t>
              </a:r>
              <a:r>
                <a:rPr lang="ko-KR" altLang="en-US" sz="2800" dirty="0">
                  <a:solidFill>
                    <a:srgbClr val="000000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디지털미디어시티</a:t>
              </a:r>
              <a:endParaRPr lang="ko-KR" altLang="en-US" sz="24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0016F082-AEEE-4C1D-89DB-B9CFE2C18680}"/>
              </a:ext>
            </a:extLst>
          </p:cNvPr>
          <p:cNvSpPr txBox="1"/>
          <p:nvPr/>
        </p:nvSpPr>
        <p:spPr>
          <a:xfrm>
            <a:off x="10134600" y="2781300"/>
            <a:ext cx="5202065" cy="11020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altLang="ko-KR" sz="2800" dirty="0">
                <a:solidFill>
                  <a:srgbClr val="4A9EED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“</a:t>
            </a:r>
            <a:r>
              <a:rPr lang="ko-KR" altLang="en-US" sz="2800" dirty="0">
                <a:solidFill>
                  <a:srgbClr val="4A9EED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모든 공연장르</a:t>
            </a:r>
            <a:r>
              <a:rPr lang="en-US" altLang="ko-KR" sz="2800" dirty="0">
                <a:solidFill>
                  <a:srgbClr val="4A9EED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”</a:t>
            </a:r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홍보효과 ↑  </a:t>
            </a:r>
            <a:endParaRPr lang="en-US" altLang="ko-KR" sz="2800" dirty="0">
              <a:solidFill>
                <a:schemeClr val="tx1">
                  <a:lumMod val="75000"/>
                  <a:lumOff val="2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ctr">
              <a:lnSpc>
                <a:spcPts val="4060"/>
              </a:lnSpc>
            </a:pPr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최적 키오스크 설치 역으로 추천</a:t>
            </a:r>
            <a:endParaRPr lang="en-US" altLang="ko-KR" sz="2800" dirty="0">
              <a:solidFill>
                <a:schemeClr val="tx1">
                  <a:lumMod val="75000"/>
                  <a:lumOff val="2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30" name="Object 26">
            <a:extLst>
              <a:ext uri="{FF2B5EF4-FFF2-40B4-BE49-F238E27FC236}">
                <a16:creationId xmlns:a16="http://schemas.microsoft.com/office/drawing/2014/main" id="{814CD81F-2B0F-4D61-B309-DD13D7A5A67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0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58200" y="3238500"/>
            <a:ext cx="1150518" cy="20053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53ED581-E72B-45C1-B1CD-71BF717319B3}"/>
              </a:ext>
            </a:extLst>
          </p:cNvPr>
          <p:cNvSpPr txBox="1"/>
          <p:nvPr/>
        </p:nvSpPr>
        <p:spPr>
          <a:xfrm>
            <a:off x="9761118" y="64389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CF52BA41-C969-45D3-A8A3-4C9A5F940226}"/>
              </a:ext>
            </a:extLst>
          </p:cNvPr>
          <p:cNvGrpSpPr/>
          <p:nvPr/>
        </p:nvGrpSpPr>
        <p:grpSpPr>
          <a:xfrm>
            <a:off x="743818" y="1425440"/>
            <a:ext cx="4114345" cy="746260"/>
            <a:chOff x="12329754" y="8124952"/>
            <a:chExt cx="3828571" cy="746260"/>
          </a:xfrm>
        </p:grpSpPr>
        <p:grpSp>
          <p:nvGrpSpPr>
            <p:cNvPr id="25" name="그룹 1011">
              <a:extLst>
                <a:ext uri="{FF2B5EF4-FFF2-40B4-BE49-F238E27FC236}">
                  <a16:creationId xmlns:a16="http://schemas.microsoft.com/office/drawing/2014/main" id="{EED788D0-61F0-4FDE-8973-B5C479ECF3A7}"/>
                </a:ext>
              </a:extLst>
            </p:cNvPr>
            <p:cNvGrpSpPr/>
            <p:nvPr/>
          </p:nvGrpSpPr>
          <p:grpSpPr>
            <a:xfrm>
              <a:off x="12329754" y="8124952"/>
              <a:ext cx="3828571" cy="713143"/>
              <a:chOff x="12329754" y="8124952"/>
              <a:chExt cx="3828571" cy="713143"/>
            </a:xfrm>
          </p:grpSpPr>
          <p:pic>
            <p:nvPicPr>
              <p:cNvPr id="27" name="Object 43">
                <a:extLst>
                  <a:ext uri="{FF2B5EF4-FFF2-40B4-BE49-F238E27FC236}">
                    <a16:creationId xmlns:a16="http://schemas.microsoft.com/office/drawing/2014/main" id="{D3369F91-9DA7-4E87-8D5D-02D2849FEB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2329754" y="8124952"/>
                <a:ext cx="3828571" cy="713143"/>
              </a:xfrm>
              <a:prstGeom prst="rect">
                <a:avLst/>
              </a:prstGeom>
            </p:spPr>
          </p:pic>
        </p:grpSp>
        <p:sp>
          <p:nvSpPr>
            <p:cNvPr id="26" name="Object 46">
              <a:extLst>
                <a:ext uri="{FF2B5EF4-FFF2-40B4-BE49-F238E27FC236}">
                  <a16:creationId xmlns:a16="http://schemas.microsoft.com/office/drawing/2014/main" id="{3DEB8079-0519-4495-8CD0-06D3A9DE7F0F}"/>
                </a:ext>
              </a:extLst>
            </p:cNvPr>
            <p:cNvSpPr txBox="1"/>
            <p:nvPr/>
          </p:nvSpPr>
          <p:spPr>
            <a:xfrm>
              <a:off x="12346671" y="8226338"/>
              <a:ext cx="3769335" cy="644874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/>
              <a:r>
                <a:rPr lang="ko-KR" altLang="en-US" sz="2600" dirty="0">
                  <a:solidFill>
                    <a:schemeClr val="bg1">
                      <a:lumMod val="9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최종 키오스크 설치 역 </a:t>
              </a:r>
              <a:endParaRPr lang="en-US" altLang="ko-KR" sz="2600" dirty="0">
                <a:solidFill>
                  <a:schemeClr val="bg1">
                    <a:lumMod val="9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  <a:p>
              <a:pPr algn="ctr"/>
              <a:endParaRPr lang="en-US" sz="2800" dirty="0">
                <a:solidFill>
                  <a:schemeClr val="bg1">
                    <a:lumMod val="9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grpSp>
        <p:nvGrpSpPr>
          <p:cNvPr id="28" name="그룹 1002">
            <a:extLst>
              <a:ext uri="{FF2B5EF4-FFF2-40B4-BE49-F238E27FC236}">
                <a16:creationId xmlns:a16="http://schemas.microsoft.com/office/drawing/2014/main" id="{94E6BF4C-D5BE-4138-91F2-3B8B74782E22}"/>
              </a:ext>
            </a:extLst>
          </p:cNvPr>
          <p:cNvGrpSpPr/>
          <p:nvPr/>
        </p:nvGrpSpPr>
        <p:grpSpPr>
          <a:xfrm>
            <a:off x="4807945" y="1674090"/>
            <a:ext cx="2050055" cy="192810"/>
            <a:chOff x="11363561" y="7334988"/>
            <a:chExt cx="2050055" cy="192810"/>
          </a:xfrm>
        </p:grpSpPr>
        <p:pic>
          <p:nvPicPr>
            <p:cNvPr id="31" name="Object 5">
              <a:extLst>
                <a:ext uri="{FF2B5EF4-FFF2-40B4-BE49-F238E27FC236}">
                  <a16:creationId xmlns:a16="http://schemas.microsoft.com/office/drawing/2014/main" id="{BB5ADDDD-DCE1-4539-88B1-36B6C2900B8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21600000">
              <a:off x="11363561" y="7334988"/>
              <a:ext cx="2050055" cy="192810"/>
            </a:xfrm>
            <a:prstGeom prst="rect">
              <a:avLst/>
            </a:prstGeom>
          </p:spPr>
        </p:pic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0BB02DA9-B4FA-4FF9-A1A7-6FE400A99944}"/>
              </a:ext>
            </a:extLst>
          </p:cNvPr>
          <p:cNvSpPr txBox="1"/>
          <p:nvPr/>
        </p:nvSpPr>
        <p:spPr>
          <a:xfrm>
            <a:off x="6896728" y="1485900"/>
            <a:ext cx="28568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군집분석 결과 활용</a:t>
            </a:r>
          </a:p>
        </p:txBody>
      </p:sp>
    </p:spTree>
    <p:extLst>
      <p:ext uri="{BB962C8B-B14F-4D97-AF65-F5344CB8AC3E}">
        <p14:creationId xmlns:p14="http://schemas.microsoft.com/office/powerpoint/2010/main" val="380511575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ject 17"/>
          <p:cNvSpPr txBox="1"/>
          <p:nvPr/>
        </p:nvSpPr>
        <p:spPr>
          <a:xfrm>
            <a:off x="609600" y="419100"/>
            <a:ext cx="6629400" cy="5154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just"/>
            <a:r>
              <a:rPr lang="en-US" sz="2400" kern="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MODELING - </a:t>
            </a:r>
            <a:r>
              <a:rPr lang="ko-KR" altLang="en-US" sz="2400" kern="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최종 키오스크 설치 역 추천</a:t>
            </a:r>
            <a:endParaRPr lang="en-US" sz="2400" kern="0" spc="-100" dirty="0">
              <a:solidFill>
                <a:schemeClr val="tx1">
                  <a:lumMod val="75000"/>
                  <a:lumOff val="25000"/>
                </a:schemeClr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10B6906-0B84-4BA9-895F-8E8D5B4DA4A1}"/>
              </a:ext>
            </a:extLst>
          </p:cNvPr>
          <p:cNvSpPr/>
          <p:nvPr/>
        </p:nvSpPr>
        <p:spPr>
          <a:xfrm flipV="1">
            <a:off x="733267" y="1075725"/>
            <a:ext cx="16814850" cy="18000"/>
          </a:xfrm>
          <a:prstGeom prst="rect">
            <a:avLst/>
          </a:prstGeom>
          <a:solidFill>
            <a:srgbClr val="D1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FF17013B-7D59-4108-8071-3C0FDDB9DB25}"/>
              </a:ext>
            </a:extLst>
          </p:cNvPr>
          <p:cNvSpPr/>
          <p:nvPr/>
        </p:nvSpPr>
        <p:spPr>
          <a:xfrm>
            <a:off x="736575" y="9334500"/>
            <a:ext cx="16815600" cy="18000"/>
          </a:xfrm>
          <a:prstGeom prst="rect">
            <a:avLst/>
          </a:prstGeom>
          <a:solidFill>
            <a:srgbClr val="D1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E6CBC3-3B3B-4233-971A-5642416D7F82}"/>
              </a:ext>
            </a:extLst>
          </p:cNvPr>
          <p:cNvSpPr txBox="1"/>
          <p:nvPr/>
        </p:nvSpPr>
        <p:spPr>
          <a:xfrm>
            <a:off x="12329603" y="659368"/>
            <a:ext cx="52725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중소규모 공연예술단체 활성화를 위한 키오스크 입지 선정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ADFC10D-F004-4AB0-99C2-C09D9DD42A98}"/>
              </a:ext>
            </a:extLst>
          </p:cNvPr>
          <p:cNvGrpSpPr/>
          <p:nvPr/>
        </p:nvGrpSpPr>
        <p:grpSpPr>
          <a:xfrm>
            <a:off x="4191000" y="2476500"/>
            <a:ext cx="9676466" cy="6213887"/>
            <a:chOff x="4191000" y="2663413"/>
            <a:chExt cx="9676466" cy="6213887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7D8BCA5A-72C8-411C-A9C1-BA6C63F0939C}"/>
                </a:ext>
              </a:extLst>
            </p:cNvPr>
            <p:cNvSpPr/>
            <p:nvPr/>
          </p:nvSpPr>
          <p:spPr>
            <a:xfrm>
              <a:off x="4191000" y="4686300"/>
              <a:ext cx="9676466" cy="108409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7B26B34B-91E9-4215-9D83-74370BF71B4D}"/>
                </a:ext>
              </a:extLst>
            </p:cNvPr>
            <p:cNvGrpSpPr/>
            <p:nvPr/>
          </p:nvGrpSpPr>
          <p:grpSpPr>
            <a:xfrm>
              <a:off x="4496734" y="2663413"/>
              <a:ext cx="9294532" cy="6213887"/>
              <a:chOff x="4292610" y="2739985"/>
              <a:chExt cx="9294532" cy="6213887"/>
            </a:xfrm>
          </p:grpSpPr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81928DDD-7E4D-483A-A27A-ACE3793036C7}"/>
                  </a:ext>
                </a:extLst>
              </p:cNvPr>
              <p:cNvGrpSpPr/>
              <p:nvPr/>
            </p:nvGrpSpPr>
            <p:grpSpPr>
              <a:xfrm>
                <a:off x="4292610" y="2739985"/>
                <a:ext cx="9294532" cy="2847035"/>
                <a:chOff x="4292610" y="2892385"/>
                <a:chExt cx="9294532" cy="2847035"/>
              </a:xfrm>
            </p:grpSpPr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34D2337B-49D3-4AC9-8F73-CE50BCF68121}"/>
                    </a:ext>
                  </a:extLst>
                </p:cNvPr>
                <p:cNvSpPr txBox="1"/>
                <p:nvPr/>
              </p:nvSpPr>
              <p:spPr>
                <a:xfrm>
                  <a:off x="5985381" y="2892385"/>
                  <a:ext cx="5908990" cy="194668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>
                    <a:lnSpc>
                      <a:spcPts val="4080"/>
                    </a:lnSpc>
                  </a:pPr>
                  <a:r>
                    <a:rPr lang="en-US" altLang="ko-KR" sz="2800" dirty="0">
                      <a:solidFill>
                        <a:srgbClr val="000000"/>
                      </a:solidFill>
                      <a:latin typeface="에스코어 드림 5 Medium" panose="020B0503030302020204" pitchFamily="34" charset="-127"/>
                      <a:ea typeface="에스코어 드림 5 Medium" panose="020B0503030302020204" pitchFamily="34" charset="-127"/>
                    </a:rPr>
                    <a:t>1</a:t>
                  </a:r>
                  <a:r>
                    <a:rPr lang="ko-KR" altLang="ko-KR" sz="2800" dirty="0">
                      <a:solidFill>
                        <a:srgbClr val="000000"/>
                      </a:solidFill>
                      <a:latin typeface="에스코어 드림 5 Medium" panose="020B0503030302020204" pitchFamily="34" charset="-127"/>
                      <a:ea typeface="에스코어 드림 5 Medium" panose="020B0503030302020204" pitchFamily="34" charset="-127"/>
                    </a:rPr>
                    <a:t>차에서 선정된 </a:t>
                  </a:r>
                  <a:r>
                    <a:rPr lang="en-US" altLang="ko-KR" sz="2800" dirty="0">
                      <a:solidFill>
                        <a:srgbClr val="000000"/>
                      </a:solidFill>
                      <a:latin typeface="에스코어 드림 5 Medium" panose="020B0503030302020204" pitchFamily="34" charset="-127"/>
                      <a:ea typeface="에스코어 드림 5 Medium" panose="020B0503030302020204" pitchFamily="34" charset="-127"/>
                    </a:rPr>
                    <a:t>50</a:t>
                  </a:r>
                  <a:r>
                    <a:rPr lang="ko-KR" altLang="ko-KR" sz="2800" dirty="0">
                      <a:solidFill>
                        <a:srgbClr val="000000"/>
                      </a:solidFill>
                      <a:latin typeface="에스코어 드림 5 Medium" panose="020B0503030302020204" pitchFamily="34" charset="-127"/>
                      <a:ea typeface="에스코어 드림 5 Medium" panose="020B0503030302020204" pitchFamily="34" charset="-127"/>
                    </a:rPr>
                    <a:t>개의 역 중</a:t>
                  </a:r>
                  <a:endParaRPr lang="en-US" altLang="ko-KR" sz="2800" dirty="0">
                    <a:solidFill>
                      <a:srgbClr val="000000"/>
                    </a:solidFill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endParaRPr>
                </a:p>
                <a:p>
                  <a:pPr algn="ctr">
                    <a:lnSpc>
                      <a:spcPts val="4080"/>
                    </a:lnSpc>
                  </a:pPr>
                  <a:r>
                    <a:rPr lang="ko-KR" altLang="ko-KR" sz="2800" dirty="0">
                      <a:solidFill>
                        <a:srgbClr val="000000"/>
                      </a:solidFill>
                      <a:latin typeface="에스코어 드림 5 Medium" panose="020B0503030302020204" pitchFamily="34" charset="-127"/>
                      <a:ea typeface="에스코어 드림 5 Medium" panose="020B0503030302020204" pitchFamily="34" charset="-127"/>
                    </a:rPr>
                    <a:t> </a:t>
                  </a:r>
                  <a:r>
                    <a:rPr lang="en-US" altLang="ko-KR" sz="2800" dirty="0">
                      <a:solidFill>
                        <a:srgbClr val="4A9EED"/>
                      </a:solidFill>
                      <a:latin typeface="에스코어 드림 5 Medium" panose="020B0503030302020204" pitchFamily="34" charset="-127"/>
                      <a:ea typeface="에스코어 드림 5 Medium" panose="020B0503030302020204" pitchFamily="34" charset="-127"/>
                    </a:rPr>
                    <a:t>1020 </a:t>
                  </a:r>
                  <a:r>
                    <a:rPr lang="ko-KR" altLang="ko-KR" sz="2800" dirty="0">
                      <a:solidFill>
                        <a:srgbClr val="4A9EED"/>
                      </a:solidFill>
                      <a:latin typeface="에스코어 드림 5 Medium" panose="020B0503030302020204" pitchFamily="34" charset="-127"/>
                      <a:ea typeface="에스코어 드림 5 Medium" panose="020B0503030302020204" pitchFamily="34" charset="-127"/>
                    </a:rPr>
                    <a:t>인구수</a:t>
                  </a:r>
                  <a:r>
                    <a:rPr lang="ko-KR" altLang="en-US" sz="2800" dirty="0">
                      <a:solidFill>
                        <a:srgbClr val="4A9EED"/>
                      </a:solidFill>
                      <a:latin typeface="에스코어 드림 5 Medium" panose="020B0503030302020204" pitchFamily="34" charset="-127"/>
                      <a:ea typeface="에스코어 드림 5 Medium" panose="020B0503030302020204" pitchFamily="34" charset="-127"/>
                    </a:rPr>
                    <a:t>만</a:t>
                  </a:r>
                  <a:r>
                    <a:rPr lang="ko-KR" altLang="ko-KR" sz="2800" dirty="0">
                      <a:solidFill>
                        <a:srgbClr val="4A9EED"/>
                      </a:solidFill>
                      <a:latin typeface="에스코어 드림 5 Medium" panose="020B0503030302020204" pitchFamily="34" charset="-127"/>
                      <a:ea typeface="에스코어 드림 5 Medium" panose="020B0503030302020204" pitchFamily="34" charset="-127"/>
                    </a:rPr>
                    <a:t> 평균 </a:t>
                  </a:r>
                  <a:r>
                    <a:rPr lang="ko-KR" altLang="en-US" sz="2800" dirty="0">
                      <a:solidFill>
                        <a:srgbClr val="4A9EED"/>
                      </a:solidFill>
                      <a:latin typeface="에스코어 드림 5 Medium" panose="020B0503030302020204" pitchFamily="34" charset="-127"/>
                      <a:ea typeface="에스코어 드림 5 Medium" panose="020B0503030302020204" pitchFamily="34" charset="-127"/>
                    </a:rPr>
                    <a:t>이상</a:t>
                  </a:r>
                  <a:r>
                    <a:rPr lang="ko-KR" altLang="ko-KR" sz="2800" dirty="0">
                      <a:solidFill>
                        <a:srgbClr val="000000"/>
                      </a:solidFill>
                      <a:latin typeface="에스코어 드림 5 Medium" panose="020B0503030302020204" pitchFamily="34" charset="-127"/>
                      <a:ea typeface="에스코어 드림 5 Medium" panose="020B0503030302020204" pitchFamily="34" charset="-127"/>
                    </a:rPr>
                    <a:t>인 자치구</a:t>
                  </a:r>
                  <a:endParaRPr lang="en-US" altLang="ko-KR" sz="2800" dirty="0">
                    <a:solidFill>
                      <a:srgbClr val="000000"/>
                    </a:solidFill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endParaRPr>
                </a:p>
                <a:p>
                  <a:pPr algn="ctr">
                    <a:lnSpc>
                      <a:spcPts val="4080"/>
                    </a:lnSpc>
                  </a:pPr>
                  <a:r>
                    <a:rPr lang="en-US" altLang="ko-KR" sz="2800" dirty="0">
                      <a:solidFill>
                        <a:srgbClr val="000000"/>
                      </a:solidFill>
                      <a:latin typeface="에스코어 드림 5 Medium" panose="020B0503030302020204" pitchFamily="34" charset="-127"/>
                      <a:ea typeface="에스코어 드림 5 Medium" panose="020B0503030302020204" pitchFamily="34" charset="-127"/>
                    </a:rPr>
                    <a:t>(7</a:t>
                  </a:r>
                  <a:r>
                    <a:rPr lang="ko-KR" altLang="ko-KR" sz="2800" dirty="0">
                      <a:solidFill>
                        <a:srgbClr val="000000"/>
                      </a:solidFill>
                      <a:latin typeface="에스코어 드림 5 Medium" panose="020B0503030302020204" pitchFamily="34" charset="-127"/>
                      <a:ea typeface="에스코어 드림 5 Medium" panose="020B0503030302020204" pitchFamily="34" charset="-127"/>
                    </a:rPr>
                    <a:t>개 역</a:t>
                  </a:r>
                  <a:r>
                    <a:rPr lang="en-US" altLang="ko-KR" sz="2800" dirty="0">
                      <a:solidFill>
                        <a:srgbClr val="000000"/>
                      </a:solidFill>
                      <a:latin typeface="에스코어 드림 5 Medium" panose="020B0503030302020204" pitchFamily="34" charset="-127"/>
                      <a:ea typeface="에스코어 드림 5 Medium" panose="020B0503030302020204" pitchFamily="34" charset="-127"/>
                    </a:rPr>
                    <a:t>)</a:t>
                  </a:r>
                  <a:endParaRPr lang="ko-KR" altLang="ko-KR" sz="2800" dirty="0">
                    <a:solidFill>
                      <a:srgbClr val="000000"/>
                    </a:solidFill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endParaRPr>
                </a:p>
                <a:p>
                  <a:endParaRPr lang="ko-KR" altLang="en-US" dirty="0"/>
                </a:p>
              </p:txBody>
            </p:sp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2015D284-8B4E-45D2-89AD-A130B1D3FFDF}"/>
                    </a:ext>
                  </a:extLst>
                </p:cNvPr>
                <p:cNvSpPr txBox="1"/>
                <p:nvPr/>
              </p:nvSpPr>
              <p:spPr>
                <a:xfrm>
                  <a:off x="4292610" y="5143872"/>
                  <a:ext cx="9294532" cy="59554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>
                    <a:lnSpc>
                      <a:spcPts val="4280"/>
                    </a:lnSpc>
                  </a:pPr>
                  <a:r>
                    <a:rPr lang="ko-KR" altLang="en-US" sz="2800" dirty="0">
                      <a:solidFill>
                        <a:srgbClr val="000000"/>
                      </a:solidFill>
                      <a:latin typeface="에스코어 드림 6 Bold" panose="020B0703030302020204" pitchFamily="34" charset="-127"/>
                      <a:ea typeface="에스코어 드림 6 Bold" panose="020B0703030302020204" pitchFamily="34" charset="-127"/>
                    </a:rPr>
                    <a:t>마포구 </a:t>
                  </a:r>
                  <a:r>
                    <a:rPr lang="en-US" altLang="ko-KR" sz="2800" dirty="0">
                      <a:solidFill>
                        <a:srgbClr val="000000"/>
                      </a:solidFill>
                      <a:latin typeface="에스코어 드림 5 Medium" panose="020B0503030302020204" pitchFamily="34" charset="-127"/>
                      <a:ea typeface="에스코어 드림 5 Medium" panose="020B0503030302020204" pitchFamily="34" charset="-127"/>
                    </a:rPr>
                    <a:t>-</a:t>
                  </a:r>
                  <a:r>
                    <a:rPr lang="en-US" altLang="ko-KR" sz="2800" dirty="0">
                      <a:solidFill>
                        <a:srgbClr val="000000"/>
                      </a:solidFill>
                      <a:latin typeface="에스코어 드림 6 Bold" panose="020B0703030302020204" pitchFamily="34" charset="-127"/>
                      <a:ea typeface="에스코어 드림 6 Bold" panose="020B0703030302020204" pitchFamily="34" charset="-127"/>
                    </a:rPr>
                    <a:t>  </a:t>
                  </a:r>
                  <a:r>
                    <a:rPr lang="ko-KR" altLang="en-US" sz="2800" dirty="0">
                      <a:solidFill>
                        <a:srgbClr val="000000"/>
                      </a:solidFill>
                      <a:latin typeface="에스코어 드림 5 Medium" panose="020B0503030302020204" pitchFamily="34" charset="-127"/>
                      <a:ea typeface="에스코어 드림 5 Medium" panose="020B0503030302020204" pitchFamily="34" charset="-127"/>
                    </a:rPr>
                    <a:t>신촌</a:t>
                  </a:r>
                  <a:r>
                    <a:rPr lang="en-US" altLang="ko-KR" sz="2800" dirty="0">
                      <a:solidFill>
                        <a:srgbClr val="000000"/>
                      </a:solidFill>
                      <a:latin typeface="에스코어 드림 5 Medium" panose="020B0503030302020204" pitchFamily="34" charset="-127"/>
                      <a:ea typeface="에스코어 드림 5 Medium" panose="020B0503030302020204" pitchFamily="34" charset="-127"/>
                    </a:rPr>
                    <a:t>, </a:t>
                  </a:r>
                  <a:r>
                    <a:rPr lang="ko-KR" altLang="en-US" sz="2800" dirty="0">
                      <a:solidFill>
                        <a:srgbClr val="000000"/>
                      </a:solidFill>
                      <a:latin typeface="에스코어 드림 5 Medium" panose="020B0503030302020204" pitchFamily="34" charset="-127"/>
                      <a:ea typeface="에스코어 드림 5 Medium" panose="020B0503030302020204" pitchFamily="34" charset="-127"/>
                    </a:rPr>
                    <a:t>홍대입구</a:t>
                  </a:r>
                  <a:r>
                    <a:rPr lang="en-US" altLang="ko-KR" sz="2800" dirty="0">
                      <a:solidFill>
                        <a:srgbClr val="000000"/>
                      </a:solidFill>
                      <a:latin typeface="에스코어 드림 5 Medium" panose="020B0503030302020204" pitchFamily="34" charset="-127"/>
                      <a:ea typeface="에스코어 드림 5 Medium" panose="020B0503030302020204" pitchFamily="34" charset="-127"/>
                    </a:rPr>
                    <a:t>, </a:t>
                  </a:r>
                  <a:r>
                    <a:rPr lang="ko-KR" altLang="en-US" sz="2800" dirty="0">
                      <a:solidFill>
                        <a:srgbClr val="000000"/>
                      </a:solidFill>
                      <a:latin typeface="에스코어 드림 5 Medium" panose="020B0503030302020204" pitchFamily="34" charset="-127"/>
                      <a:ea typeface="에스코어 드림 5 Medium" panose="020B0503030302020204" pitchFamily="34" charset="-127"/>
                    </a:rPr>
                    <a:t>합정</a:t>
                  </a:r>
                  <a:r>
                    <a:rPr lang="en-US" altLang="ko-KR" sz="2800" dirty="0">
                      <a:solidFill>
                        <a:srgbClr val="000000"/>
                      </a:solidFill>
                      <a:latin typeface="에스코어 드림 5 Medium" panose="020B0503030302020204" pitchFamily="34" charset="-127"/>
                      <a:ea typeface="에스코어 드림 5 Medium" panose="020B0503030302020204" pitchFamily="34" charset="-127"/>
                    </a:rPr>
                    <a:t>, </a:t>
                  </a:r>
                  <a:r>
                    <a:rPr lang="ko-KR" altLang="en-US" sz="2800" dirty="0">
                      <a:solidFill>
                        <a:srgbClr val="000000"/>
                      </a:solidFill>
                      <a:latin typeface="에스코어 드림 5 Medium" panose="020B0503030302020204" pitchFamily="34" charset="-127"/>
                      <a:ea typeface="에스코어 드림 5 Medium" panose="020B0503030302020204" pitchFamily="34" charset="-127"/>
                    </a:rPr>
                    <a:t>아현</a:t>
                  </a:r>
                  <a:r>
                    <a:rPr lang="en-US" altLang="ko-KR" sz="2800" dirty="0">
                      <a:solidFill>
                        <a:srgbClr val="000000"/>
                      </a:solidFill>
                      <a:latin typeface="에스코어 드림 5 Medium" panose="020B0503030302020204" pitchFamily="34" charset="-127"/>
                      <a:ea typeface="에스코어 드림 5 Medium" panose="020B0503030302020204" pitchFamily="34" charset="-127"/>
                    </a:rPr>
                    <a:t>, </a:t>
                  </a:r>
                  <a:r>
                    <a:rPr lang="ko-KR" altLang="en-US" sz="2800" dirty="0">
                      <a:solidFill>
                        <a:srgbClr val="000000"/>
                      </a:solidFill>
                      <a:latin typeface="에스코어 드림 5 Medium" panose="020B0503030302020204" pitchFamily="34" charset="-127"/>
                      <a:ea typeface="에스코어 드림 5 Medium" panose="020B0503030302020204" pitchFamily="34" charset="-127"/>
                    </a:rPr>
                    <a:t>망원</a:t>
                  </a:r>
                  <a:r>
                    <a:rPr lang="en-US" altLang="ko-KR" sz="2800" dirty="0">
                      <a:solidFill>
                        <a:srgbClr val="000000"/>
                      </a:solidFill>
                      <a:latin typeface="에스코어 드림 5 Medium" panose="020B0503030302020204" pitchFamily="34" charset="-127"/>
                      <a:ea typeface="에스코어 드림 5 Medium" panose="020B0503030302020204" pitchFamily="34" charset="-127"/>
                    </a:rPr>
                    <a:t>, </a:t>
                  </a:r>
                  <a:r>
                    <a:rPr lang="ko-KR" altLang="en-US" sz="2800" dirty="0">
                      <a:solidFill>
                        <a:srgbClr val="000000"/>
                      </a:solidFill>
                      <a:latin typeface="에스코어 드림 5 Medium" panose="020B0503030302020204" pitchFamily="34" charset="-127"/>
                      <a:ea typeface="에스코어 드림 5 Medium" panose="020B0503030302020204" pitchFamily="34" charset="-127"/>
                    </a:rPr>
                    <a:t>마포구청</a:t>
                  </a:r>
                  <a:r>
                    <a:rPr lang="en-US" altLang="ko-KR" sz="2800" dirty="0">
                      <a:solidFill>
                        <a:srgbClr val="000000"/>
                      </a:solidFill>
                      <a:latin typeface="에스코어 드림 5 Medium" panose="020B0503030302020204" pitchFamily="34" charset="-127"/>
                      <a:ea typeface="에스코어 드림 5 Medium" panose="020B0503030302020204" pitchFamily="34" charset="-127"/>
                    </a:rPr>
                    <a:t>, </a:t>
                  </a:r>
                  <a:r>
                    <a:rPr lang="ko-KR" altLang="en-US" sz="2800" dirty="0">
                      <a:solidFill>
                        <a:srgbClr val="000000"/>
                      </a:solidFill>
                      <a:latin typeface="에스코어 드림 5 Medium" panose="020B0503030302020204" pitchFamily="34" charset="-127"/>
                      <a:ea typeface="에스코어 드림 5 Medium" panose="020B0503030302020204" pitchFamily="34" charset="-127"/>
                    </a:rPr>
                    <a:t>공덕</a:t>
                  </a:r>
                  <a:endParaRPr lang="ko-KR" altLang="en-US" sz="2400" dirty="0">
                    <a:solidFill>
                      <a:srgbClr val="000000"/>
                    </a:solidFill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endParaRPr>
                </a:p>
              </p:txBody>
            </p:sp>
          </p:grp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016F082-AEEE-4C1D-89DB-B9CFE2C18680}"/>
                  </a:ext>
                </a:extLst>
              </p:cNvPr>
              <p:cNvSpPr txBox="1"/>
              <p:nvPr/>
            </p:nvSpPr>
            <p:spPr>
              <a:xfrm>
                <a:off x="4825078" y="7851775"/>
                <a:ext cx="8002512" cy="11020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ts val="4080"/>
                  </a:lnSpc>
                </a:pPr>
                <a:r>
                  <a:rPr lang="ko-KR" altLang="en-US" sz="2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키오스크 설치 시 </a:t>
                </a:r>
                <a:r>
                  <a:rPr lang="en-US" altLang="ko-KR" sz="2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1020 </a:t>
                </a:r>
                <a:r>
                  <a:rPr lang="ko-KR" altLang="en-US" sz="2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연령대에게 선호도가 높은 </a:t>
                </a:r>
                <a:endParaRPr lang="en-US" altLang="ko-KR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endParaRPr>
              </a:p>
              <a:p>
                <a:pPr algn="ctr">
                  <a:lnSpc>
                    <a:spcPts val="4080"/>
                  </a:lnSpc>
                </a:pPr>
                <a:r>
                  <a:rPr lang="en-US" altLang="ko-KR" sz="2800" dirty="0">
                    <a:solidFill>
                      <a:srgbClr val="4A9EED"/>
                    </a:solidFill>
                    <a:latin typeface="에스코어 드림 6 Bold" panose="020B0703030302020204" pitchFamily="34" charset="-127"/>
                    <a:ea typeface="에스코어 드림 6 Bold" panose="020B0703030302020204" pitchFamily="34" charset="-127"/>
                  </a:rPr>
                  <a:t>“</a:t>
                </a:r>
                <a:r>
                  <a:rPr lang="ko-KR" altLang="en-US" sz="2800" dirty="0">
                    <a:solidFill>
                      <a:srgbClr val="4A9EED"/>
                    </a:solidFill>
                    <a:latin typeface="에스코어 드림 6 Bold" panose="020B0703030302020204" pitchFamily="34" charset="-127"/>
                    <a:ea typeface="에스코어 드림 6 Bold" panose="020B0703030302020204" pitchFamily="34" charset="-127"/>
                  </a:rPr>
                  <a:t>뮤지컬</a:t>
                </a:r>
                <a:r>
                  <a:rPr lang="en-US" altLang="ko-KR" sz="2800" dirty="0">
                    <a:solidFill>
                      <a:srgbClr val="4A9EED"/>
                    </a:solidFill>
                    <a:latin typeface="에스코어 드림 6 Bold" panose="020B0703030302020204" pitchFamily="34" charset="-127"/>
                    <a:ea typeface="에스코어 드림 6 Bold" panose="020B0703030302020204" pitchFamily="34" charset="-127"/>
                  </a:rPr>
                  <a:t>, </a:t>
                </a:r>
                <a:r>
                  <a:rPr lang="ko-KR" altLang="en-US" sz="2800" dirty="0">
                    <a:solidFill>
                      <a:srgbClr val="4A9EED"/>
                    </a:solidFill>
                    <a:latin typeface="에스코어 드림 6 Bold" panose="020B0703030302020204" pitchFamily="34" charset="-127"/>
                    <a:ea typeface="에스코어 드림 6 Bold" panose="020B0703030302020204" pitchFamily="34" charset="-127"/>
                  </a:rPr>
                  <a:t>연극</a:t>
                </a:r>
                <a:r>
                  <a:rPr lang="en-US" altLang="ko-KR" sz="2800" dirty="0">
                    <a:solidFill>
                      <a:srgbClr val="4A9EED"/>
                    </a:solidFill>
                    <a:latin typeface="에스코어 드림 6 Bold" panose="020B0703030302020204" pitchFamily="34" charset="-127"/>
                    <a:ea typeface="에스코어 드림 6 Bold" panose="020B0703030302020204" pitchFamily="34" charset="-127"/>
                  </a:rPr>
                  <a:t>”</a:t>
                </a:r>
                <a:r>
                  <a:rPr lang="ko-KR" altLang="en-US" sz="2800" dirty="0">
                    <a:solidFill>
                      <a:srgbClr val="4A9EED"/>
                    </a:solidFill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 </a:t>
                </a:r>
                <a:r>
                  <a:rPr lang="ko-KR" altLang="en-US" sz="2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공연 위주의 진출 추천  </a:t>
                </a:r>
                <a:endParaRPr lang="en-US" altLang="ko-KR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endParaRPr>
              </a:p>
            </p:txBody>
          </p:sp>
        </p:grp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153ED581-E72B-45C1-B1CD-71BF717319B3}"/>
              </a:ext>
            </a:extLst>
          </p:cNvPr>
          <p:cNvSpPr txBox="1"/>
          <p:nvPr/>
        </p:nvSpPr>
        <p:spPr>
          <a:xfrm>
            <a:off x="9761118" y="64389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pic>
        <p:nvPicPr>
          <p:cNvPr id="22" name="Object 26">
            <a:extLst>
              <a:ext uri="{FF2B5EF4-FFF2-40B4-BE49-F238E27FC236}">
                <a16:creationId xmlns:a16="http://schemas.microsoft.com/office/drawing/2014/main" id="{779F9DB4-CB9A-4CEF-B9E4-D3FB22C112D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0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5400000">
            <a:off x="8568741" y="6532891"/>
            <a:ext cx="1150518" cy="200536"/>
          </a:xfrm>
          <a:prstGeom prst="rect">
            <a:avLst/>
          </a:prstGeom>
        </p:spPr>
      </p:pic>
      <p:grpSp>
        <p:nvGrpSpPr>
          <p:cNvPr id="30" name="그룹 29">
            <a:extLst>
              <a:ext uri="{FF2B5EF4-FFF2-40B4-BE49-F238E27FC236}">
                <a16:creationId xmlns:a16="http://schemas.microsoft.com/office/drawing/2014/main" id="{395AFF50-C411-45E9-B363-F388E9648830}"/>
              </a:ext>
            </a:extLst>
          </p:cNvPr>
          <p:cNvGrpSpPr/>
          <p:nvPr/>
        </p:nvGrpSpPr>
        <p:grpSpPr>
          <a:xfrm>
            <a:off x="743818" y="1425440"/>
            <a:ext cx="4114345" cy="746260"/>
            <a:chOff x="12329754" y="8124952"/>
            <a:chExt cx="3828571" cy="746260"/>
          </a:xfrm>
        </p:grpSpPr>
        <p:grpSp>
          <p:nvGrpSpPr>
            <p:cNvPr id="31" name="그룹 1011">
              <a:extLst>
                <a:ext uri="{FF2B5EF4-FFF2-40B4-BE49-F238E27FC236}">
                  <a16:creationId xmlns:a16="http://schemas.microsoft.com/office/drawing/2014/main" id="{EC7BB1C6-4DFD-456F-BA52-AE7FEB5A3156}"/>
                </a:ext>
              </a:extLst>
            </p:cNvPr>
            <p:cNvGrpSpPr/>
            <p:nvPr/>
          </p:nvGrpSpPr>
          <p:grpSpPr>
            <a:xfrm>
              <a:off x="12329754" y="8124952"/>
              <a:ext cx="3828571" cy="713143"/>
              <a:chOff x="12329754" y="8124952"/>
              <a:chExt cx="3828571" cy="713143"/>
            </a:xfrm>
          </p:grpSpPr>
          <p:pic>
            <p:nvPicPr>
              <p:cNvPr id="33" name="Object 43">
                <a:extLst>
                  <a:ext uri="{FF2B5EF4-FFF2-40B4-BE49-F238E27FC236}">
                    <a16:creationId xmlns:a16="http://schemas.microsoft.com/office/drawing/2014/main" id="{A552C662-F436-498E-8085-5CC0FF3BB6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2329754" y="8124952"/>
                <a:ext cx="3828571" cy="713143"/>
              </a:xfrm>
              <a:prstGeom prst="rect">
                <a:avLst/>
              </a:prstGeom>
            </p:spPr>
          </p:pic>
        </p:grpSp>
        <p:sp>
          <p:nvSpPr>
            <p:cNvPr id="32" name="Object 46">
              <a:extLst>
                <a:ext uri="{FF2B5EF4-FFF2-40B4-BE49-F238E27FC236}">
                  <a16:creationId xmlns:a16="http://schemas.microsoft.com/office/drawing/2014/main" id="{8C886D44-666E-43ED-9264-092AA7F71040}"/>
                </a:ext>
              </a:extLst>
            </p:cNvPr>
            <p:cNvSpPr txBox="1"/>
            <p:nvPr/>
          </p:nvSpPr>
          <p:spPr>
            <a:xfrm>
              <a:off x="12346671" y="8226338"/>
              <a:ext cx="3769335" cy="644874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/>
              <a:r>
                <a:rPr lang="ko-KR" altLang="en-US" sz="2600" dirty="0">
                  <a:solidFill>
                    <a:schemeClr val="bg1">
                      <a:lumMod val="9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최종 키오스크 설치 역 </a:t>
              </a:r>
              <a:endParaRPr lang="en-US" altLang="ko-KR" sz="2600" dirty="0">
                <a:solidFill>
                  <a:schemeClr val="bg1">
                    <a:lumMod val="9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  <a:p>
              <a:pPr algn="ctr"/>
              <a:endParaRPr lang="en-US" sz="2800" dirty="0">
                <a:solidFill>
                  <a:schemeClr val="bg1">
                    <a:lumMod val="9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grpSp>
        <p:nvGrpSpPr>
          <p:cNvPr id="41" name="그룹 1002">
            <a:extLst>
              <a:ext uri="{FF2B5EF4-FFF2-40B4-BE49-F238E27FC236}">
                <a16:creationId xmlns:a16="http://schemas.microsoft.com/office/drawing/2014/main" id="{2DE77E3B-2F10-4649-A89A-6E13FE507A59}"/>
              </a:ext>
            </a:extLst>
          </p:cNvPr>
          <p:cNvGrpSpPr/>
          <p:nvPr/>
        </p:nvGrpSpPr>
        <p:grpSpPr>
          <a:xfrm>
            <a:off x="4807945" y="1674090"/>
            <a:ext cx="2050055" cy="192810"/>
            <a:chOff x="11363561" y="7334988"/>
            <a:chExt cx="2050055" cy="192810"/>
          </a:xfrm>
        </p:grpSpPr>
        <p:pic>
          <p:nvPicPr>
            <p:cNvPr id="44" name="Object 5">
              <a:extLst>
                <a:ext uri="{FF2B5EF4-FFF2-40B4-BE49-F238E27FC236}">
                  <a16:creationId xmlns:a16="http://schemas.microsoft.com/office/drawing/2014/main" id="{1BC3294C-10F4-46A6-BE5C-1842645381E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21600000">
              <a:off x="11363561" y="7334988"/>
              <a:ext cx="2050055" cy="192810"/>
            </a:xfrm>
            <a:prstGeom prst="rect">
              <a:avLst/>
            </a:prstGeom>
          </p:spPr>
        </p:pic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E4D4EE90-BCC3-42BA-9D24-C1D4FB1CC3BD}"/>
              </a:ext>
            </a:extLst>
          </p:cNvPr>
          <p:cNvSpPr txBox="1"/>
          <p:nvPr/>
        </p:nvSpPr>
        <p:spPr>
          <a:xfrm>
            <a:off x="6896728" y="1485900"/>
            <a:ext cx="28568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군집분석 결과 활용</a:t>
            </a:r>
          </a:p>
        </p:txBody>
      </p:sp>
    </p:spTree>
    <p:extLst>
      <p:ext uri="{BB962C8B-B14F-4D97-AF65-F5344CB8AC3E}">
        <p14:creationId xmlns:p14="http://schemas.microsoft.com/office/powerpoint/2010/main" val="213505863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9E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C10B6906-0B84-4BA9-895F-8E8D5B4DA4A1}"/>
              </a:ext>
            </a:extLst>
          </p:cNvPr>
          <p:cNvSpPr/>
          <p:nvPr/>
        </p:nvSpPr>
        <p:spPr>
          <a:xfrm flipV="1">
            <a:off x="733267" y="1075725"/>
            <a:ext cx="16814850" cy="1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FF17013B-7D59-4108-8071-3C0FDDB9DB25}"/>
              </a:ext>
            </a:extLst>
          </p:cNvPr>
          <p:cNvSpPr/>
          <p:nvPr/>
        </p:nvSpPr>
        <p:spPr>
          <a:xfrm>
            <a:off x="728506" y="9334500"/>
            <a:ext cx="16815600" cy="1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Object 17">
            <a:extLst>
              <a:ext uri="{FF2B5EF4-FFF2-40B4-BE49-F238E27FC236}">
                <a16:creationId xmlns:a16="http://schemas.microsoft.com/office/drawing/2014/main" id="{F89DBBB8-B56A-4030-996A-E3188964172F}"/>
              </a:ext>
            </a:extLst>
          </p:cNvPr>
          <p:cNvSpPr txBox="1"/>
          <p:nvPr/>
        </p:nvSpPr>
        <p:spPr>
          <a:xfrm>
            <a:off x="609600" y="419100"/>
            <a:ext cx="47531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kern="0" spc="-100" dirty="0">
                <a:solidFill>
                  <a:schemeClr val="bg1">
                    <a:lumMod val="95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RESULTS</a:t>
            </a:r>
            <a:endParaRPr lang="en-US" sz="3200" kern="0" spc="-100" dirty="0">
              <a:solidFill>
                <a:schemeClr val="bg1">
                  <a:lumMod val="95000"/>
                </a:schemeClr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CA411F-4815-4683-A1EC-F38E7CA88E95}"/>
              </a:ext>
            </a:extLst>
          </p:cNvPr>
          <p:cNvSpPr txBox="1"/>
          <p:nvPr/>
        </p:nvSpPr>
        <p:spPr>
          <a:xfrm>
            <a:off x="6302517" y="4543336"/>
            <a:ext cx="568296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7200" kern="0" spc="-100" dirty="0">
                <a:ln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분석결과 정리</a:t>
            </a:r>
            <a:endParaRPr lang="ko-KR" altLang="en-US" sz="3200" kern="0" spc="-100" dirty="0">
              <a:ln>
                <a:solidFill>
                  <a:schemeClr val="bg1">
                    <a:lumMod val="95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2859F9-DD58-4F8B-A96A-20AFECC35C86}"/>
              </a:ext>
            </a:extLst>
          </p:cNvPr>
          <p:cNvSpPr txBox="1"/>
          <p:nvPr/>
        </p:nvSpPr>
        <p:spPr>
          <a:xfrm>
            <a:off x="12329603" y="659368"/>
            <a:ext cx="52725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dirty="0">
                <a:solidFill>
                  <a:schemeClr val="bg1">
                    <a:lumMod val="95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중소규모 공연예술단체 활성화를 위한 키오스크 입지 선정</a:t>
            </a:r>
            <a:endParaRPr lang="ko-KR" altLang="en-US" dirty="0">
              <a:solidFill>
                <a:schemeClr val="bg1">
                  <a:lumMod val="95000"/>
                </a:schemeClr>
              </a:solidFill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1572165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ject 17"/>
          <p:cNvSpPr txBox="1"/>
          <p:nvPr/>
        </p:nvSpPr>
        <p:spPr>
          <a:xfrm>
            <a:off x="609600" y="419100"/>
            <a:ext cx="6629400" cy="5154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just"/>
            <a:r>
              <a:rPr lang="en-US" sz="2400" kern="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RESULTS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10B6906-0B84-4BA9-895F-8E8D5B4DA4A1}"/>
              </a:ext>
            </a:extLst>
          </p:cNvPr>
          <p:cNvSpPr/>
          <p:nvPr/>
        </p:nvSpPr>
        <p:spPr>
          <a:xfrm flipV="1">
            <a:off x="733267" y="1075725"/>
            <a:ext cx="16814850" cy="18000"/>
          </a:xfrm>
          <a:prstGeom prst="rect">
            <a:avLst/>
          </a:prstGeom>
          <a:solidFill>
            <a:srgbClr val="D1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FF17013B-7D59-4108-8071-3C0FDDB9DB25}"/>
              </a:ext>
            </a:extLst>
          </p:cNvPr>
          <p:cNvSpPr/>
          <p:nvPr/>
        </p:nvSpPr>
        <p:spPr>
          <a:xfrm>
            <a:off x="736575" y="9334500"/>
            <a:ext cx="16815600" cy="18000"/>
          </a:xfrm>
          <a:prstGeom prst="rect">
            <a:avLst/>
          </a:prstGeom>
          <a:solidFill>
            <a:srgbClr val="D1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E6CBC3-3B3B-4233-971A-5642416D7F82}"/>
              </a:ext>
            </a:extLst>
          </p:cNvPr>
          <p:cNvSpPr txBox="1"/>
          <p:nvPr/>
        </p:nvSpPr>
        <p:spPr>
          <a:xfrm>
            <a:off x="12329603" y="659368"/>
            <a:ext cx="52725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중소규모 공연예술단체 활성화를 위한 키오스크 입지 선정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7E300B-E792-4482-8B51-470DA45C74F2}"/>
              </a:ext>
            </a:extLst>
          </p:cNvPr>
          <p:cNvSpPr txBox="1"/>
          <p:nvPr/>
        </p:nvSpPr>
        <p:spPr>
          <a:xfrm>
            <a:off x="733267" y="1470815"/>
            <a:ext cx="49824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최종 키오스크 설치 역 추천 시각화</a:t>
            </a:r>
          </a:p>
        </p:txBody>
      </p:sp>
      <p:pic>
        <p:nvPicPr>
          <p:cNvPr id="10" name="그림 9" descr="지도이(가) 표시된 사진&#10;&#10;자동 생성된 설명">
            <a:extLst>
              <a:ext uri="{FF2B5EF4-FFF2-40B4-BE49-F238E27FC236}">
                <a16:creationId xmlns:a16="http://schemas.microsoft.com/office/drawing/2014/main" id="{8F729C03-6ACD-4A58-8EE5-1580DC8375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267" y="2371125"/>
            <a:ext cx="9989446" cy="644015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78819D1-43DF-4A90-BE9C-58086624F4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01200" y="2387454"/>
            <a:ext cx="1040190" cy="249409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285A252-56F7-45B4-B74C-9C2D144AD7AF}"/>
              </a:ext>
            </a:extLst>
          </p:cNvPr>
          <p:cNvSpPr txBox="1"/>
          <p:nvPr/>
        </p:nvSpPr>
        <p:spPr>
          <a:xfrm>
            <a:off x="10972800" y="2857500"/>
            <a:ext cx="7284366" cy="6220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4360"/>
              </a:lnSpc>
            </a:pPr>
            <a:r>
              <a:rPr lang="en-US" altLang="ko-KR" sz="3000" dirty="0">
                <a:solidFill>
                  <a:srgbClr val="4A9EED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&gt; </a:t>
            </a:r>
            <a:r>
              <a:rPr lang="ko-KR" altLang="en-US" sz="3000" dirty="0">
                <a:solidFill>
                  <a:srgbClr val="4A9EED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총 </a:t>
            </a:r>
            <a:r>
              <a:rPr lang="en-US" altLang="ko-KR" sz="3000" dirty="0">
                <a:solidFill>
                  <a:srgbClr val="4A9EED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34</a:t>
            </a:r>
            <a:r>
              <a:rPr lang="ko-KR" altLang="en-US" sz="3000" dirty="0">
                <a:solidFill>
                  <a:srgbClr val="4A9EED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개역을 키오스크 설치 최적 입지로 선정</a:t>
            </a:r>
            <a:endParaRPr lang="en-US" altLang="ko-KR" sz="3000" dirty="0">
              <a:solidFill>
                <a:srgbClr val="4A9EED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6F9BFF9-36B8-4665-9330-DB44181CA738}"/>
              </a:ext>
            </a:extLst>
          </p:cNvPr>
          <p:cNvSpPr txBox="1"/>
          <p:nvPr/>
        </p:nvSpPr>
        <p:spPr>
          <a:xfrm>
            <a:off x="11275456" y="3845233"/>
            <a:ext cx="6098144" cy="44986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4560"/>
              </a:lnSpc>
            </a:pPr>
            <a:r>
              <a:rPr lang="ko-KR" altLang="en-US" sz="24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최적입지로 선정된 </a:t>
            </a:r>
            <a:r>
              <a:rPr lang="en-US" altLang="ko-KR" sz="24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34</a:t>
            </a:r>
            <a:r>
              <a:rPr lang="ko-KR" altLang="en-US" sz="24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개역 중에서</a:t>
            </a:r>
            <a:endParaRPr lang="en-US" altLang="ko-KR" sz="2400" dirty="0">
              <a:solidFill>
                <a:srgbClr val="00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>
              <a:lnSpc>
                <a:spcPts val="4560"/>
              </a:lnSpc>
            </a:pPr>
            <a:r>
              <a:rPr lang="ko-KR" altLang="en-US" sz="24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키오스크 설치를 우선적으로 실시</a:t>
            </a:r>
            <a:endParaRPr lang="en-US" altLang="ko-KR" sz="2400" dirty="0">
              <a:solidFill>
                <a:srgbClr val="00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>
              <a:lnSpc>
                <a:spcPts val="4560"/>
              </a:lnSpc>
            </a:pPr>
            <a:endParaRPr lang="en-US" altLang="ko-KR" sz="2400" dirty="0">
              <a:solidFill>
                <a:srgbClr val="00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>
              <a:lnSpc>
                <a:spcPts val="4560"/>
              </a:lnSpc>
            </a:pPr>
            <a:r>
              <a:rPr lang="ko-KR" altLang="en-US" sz="24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강남구</a:t>
            </a:r>
            <a:r>
              <a:rPr lang="en-US" altLang="ko-KR" sz="24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sz="24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송파구는 </a:t>
            </a:r>
            <a:r>
              <a:rPr lang="en-US" altLang="ko-KR" sz="24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4050 </a:t>
            </a:r>
            <a:r>
              <a:rPr lang="ko-KR" altLang="en-US" sz="24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인구수가 </a:t>
            </a:r>
            <a:r>
              <a:rPr lang="en-US" altLang="ko-KR" sz="24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9</a:t>
            </a:r>
            <a:r>
              <a:rPr lang="ko-KR" altLang="en-US" sz="24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만명 이상</a:t>
            </a:r>
            <a:endParaRPr lang="en-US" altLang="ko-KR" sz="2400" dirty="0">
              <a:solidFill>
                <a:srgbClr val="00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>
              <a:lnSpc>
                <a:spcPts val="4560"/>
              </a:lnSpc>
            </a:pPr>
            <a:r>
              <a:rPr lang="en-US" altLang="ko-KR" sz="24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1020 </a:t>
            </a:r>
            <a:r>
              <a:rPr lang="ko-KR" altLang="en-US" sz="24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인구수가 </a:t>
            </a:r>
            <a:r>
              <a:rPr lang="en-US" altLang="ko-KR" sz="24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12</a:t>
            </a:r>
            <a:r>
              <a:rPr lang="ko-KR" altLang="en-US" sz="24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만명 이상이므로</a:t>
            </a:r>
            <a:endParaRPr lang="en-US" altLang="ko-KR" sz="2400" dirty="0">
              <a:solidFill>
                <a:srgbClr val="00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>
              <a:lnSpc>
                <a:spcPts val="4560"/>
              </a:lnSpc>
            </a:pPr>
            <a:r>
              <a:rPr lang="ko-KR" altLang="en-US" sz="24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키오스크 이용이 가장 활발하고</a:t>
            </a:r>
            <a:endParaRPr lang="en-US" altLang="ko-KR" sz="2400" dirty="0">
              <a:solidFill>
                <a:srgbClr val="00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>
              <a:lnSpc>
                <a:spcPts val="4560"/>
              </a:lnSpc>
            </a:pPr>
            <a:r>
              <a:rPr lang="ko-KR" altLang="en-US" sz="24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공연 홍보효과 높을 것으로 예상</a:t>
            </a:r>
            <a:endParaRPr lang="en-US" altLang="ko-KR" sz="2400" dirty="0">
              <a:solidFill>
                <a:srgbClr val="00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6489913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9E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C10B6906-0B84-4BA9-895F-8E8D5B4DA4A1}"/>
              </a:ext>
            </a:extLst>
          </p:cNvPr>
          <p:cNvSpPr/>
          <p:nvPr/>
        </p:nvSpPr>
        <p:spPr>
          <a:xfrm flipV="1">
            <a:off x="733267" y="1075725"/>
            <a:ext cx="16814850" cy="1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FF17013B-7D59-4108-8071-3C0FDDB9DB25}"/>
              </a:ext>
            </a:extLst>
          </p:cNvPr>
          <p:cNvSpPr/>
          <p:nvPr/>
        </p:nvSpPr>
        <p:spPr>
          <a:xfrm>
            <a:off x="728506" y="9334500"/>
            <a:ext cx="16815600" cy="1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Object 17">
            <a:extLst>
              <a:ext uri="{FF2B5EF4-FFF2-40B4-BE49-F238E27FC236}">
                <a16:creationId xmlns:a16="http://schemas.microsoft.com/office/drawing/2014/main" id="{F89DBBB8-B56A-4030-996A-E3188964172F}"/>
              </a:ext>
            </a:extLst>
          </p:cNvPr>
          <p:cNvSpPr txBox="1"/>
          <p:nvPr/>
        </p:nvSpPr>
        <p:spPr>
          <a:xfrm>
            <a:off x="609600" y="419100"/>
            <a:ext cx="47531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kern="0" spc="-100" dirty="0">
                <a:solidFill>
                  <a:schemeClr val="bg1">
                    <a:lumMod val="95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BENEFIT &amp; PROGRESS</a:t>
            </a:r>
            <a:endParaRPr lang="en-US" sz="3200" kern="0" spc="-100" dirty="0">
              <a:solidFill>
                <a:schemeClr val="bg1">
                  <a:lumMod val="95000"/>
                </a:schemeClr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CA411F-4815-4683-A1EC-F38E7CA88E95}"/>
              </a:ext>
            </a:extLst>
          </p:cNvPr>
          <p:cNvSpPr txBox="1"/>
          <p:nvPr/>
        </p:nvSpPr>
        <p:spPr>
          <a:xfrm>
            <a:off x="4863822" y="4543336"/>
            <a:ext cx="856035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200" kern="0" spc="-100" dirty="0">
                <a:ln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기대효과 및 발전방향</a:t>
            </a:r>
            <a:endParaRPr lang="ko-KR" altLang="en-US" sz="3200" kern="0" spc="-100" dirty="0">
              <a:ln>
                <a:solidFill>
                  <a:schemeClr val="bg1">
                    <a:lumMod val="95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C7EE67-C87F-45BD-9AB1-0181694A5330}"/>
              </a:ext>
            </a:extLst>
          </p:cNvPr>
          <p:cNvSpPr txBox="1"/>
          <p:nvPr/>
        </p:nvSpPr>
        <p:spPr>
          <a:xfrm>
            <a:off x="12329603" y="659368"/>
            <a:ext cx="52725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dirty="0">
                <a:solidFill>
                  <a:schemeClr val="bg1">
                    <a:lumMod val="95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중소규모 공연예술단체 활성화를 위한 키오스크 입지 선정</a:t>
            </a:r>
            <a:endParaRPr lang="ko-KR" altLang="en-US" dirty="0">
              <a:solidFill>
                <a:schemeClr val="bg1">
                  <a:lumMod val="95000"/>
                </a:schemeClr>
              </a:solidFill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780349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ject 17"/>
          <p:cNvSpPr txBox="1"/>
          <p:nvPr/>
        </p:nvSpPr>
        <p:spPr>
          <a:xfrm>
            <a:off x="609600" y="419100"/>
            <a:ext cx="6629400" cy="5154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just"/>
            <a:r>
              <a:rPr lang="en-US" sz="2400" kern="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BENEFIT &amp; PROGRESS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10B6906-0B84-4BA9-895F-8E8D5B4DA4A1}"/>
              </a:ext>
            </a:extLst>
          </p:cNvPr>
          <p:cNvSpPr/>
          <p:nvPr/>
        </p:nvSpPr>
        <p:spPr>
          <a:xfrm flipV="1">
            <a:off x="733267" y="1075725"/>
            <a:ext cx="16814850" cy="18000"/>
          </a:xfrm>
          <a:prstGeom prst="rect">
            <a:avLst/>
          </a:prstGeom>
          <a:solidFill>
            <a:srgbClr val="D1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FF17013B-7D59-4108-8071-3C0FDDB9DB25}"/>
              </a:ext>
            </a:extLst>
          </p:cNvPr>
          <p:cNvSpPr/>
          <p:nvPr/>
        </p:nvSpPr>
        <p:spPr>
          <a:xfrm>
            <a:off x="736575" y="9334500"/>
            <a:ext cx="16815600" cy="18000"/>
          </a:xfrm>
          <a:prstGeom prst="rect">
            <a:avLst/>
          </a:prstGeom>
          <a:solidFill>
            <a:srgbClr val="D1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E6CBC3-3B3B-4233-971A-5642416D7F82}"/>
              </a:ext>
            </a:extLst>
          </p:cNvPr>
          <p:cNvSpPr txBox="1"/>
          <p:nvPr/>
        </p:nvSpPr>
        <p:spPr>
          <a:xfrm>
            <a:off x="12329603" y="659368"/>
            <a:ext cx="52725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중소규모 공연예술단체 활성화를 위한 키오스크 입지 선정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37DFAB8-F8EF-43F2-912E-409DCAD328BA}"/>
              </a:ext>
            </a:extLst>
          </p:cNvPr>
          <p:cNvSpPr txBox="1"/>
          <p:nvPr/>
        </p:nvSpPr>
        <p:spPr>
          <a:xfrm>
            <a:off x="1066800" y="1409700"/>
            <a:ext cx="15953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rgbClr val="4A9EED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기대효과</a:t>
            </a:r>
            <a:endParaRPr lang="ko-KR" altLang="en-US" sz="2900" dirty="0">
              <a:solidFill>
                <a:srgbClr val="4A9EED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1026" name="Picture 2" descr="silhouette of three performers on stage">
            <a:extLst>
              <a:ext uri="{FF2B5EF4-FFF2-40B4-BE49-F238E27FC236}">
                <a16:creationId xmlns:a16="http://schemas.microsoft.com/office/drawing/2014/main" id="{03CD7985-A1FC-4319-B5E3-18BC75E0FF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3471" y="3049058"/>
            <a:ext cx="6104126" cy="4188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F4E892-D1E1-4676-9172-B24CFE859510}"/>
              </a:ext>
            </a:extLst>
          </p:cNvPr>
          <p:cNvSpPr txBox="1"/>
          <p:nvPr/>
        </p:nvSpPr>
        <p:spPr>
          <a:xfrm>
            <a:off x="1219200" y="6589067"/>
            <a:ext cx="84609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kern="1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Times New Roman" panose="02020603050405020304" pitchFamily="18" charset="0"/>
              </a:rPr>
              <a:t>: </a:t>
            </a:r>
            <a:r>
              <a:rPr lang="ko-KR" altLang="ko-KR" sz="2400" kern="1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Times New Roman" panose="02020603050405020304" pitchFamily="18" charset="0"/>
              </a:rPr>
              <a:t>기존 문화공연에 관심있는 고객 이외에 잠재적 고객 유입</a:t>
            </a:r>
            <a:r>
              <a:rPr lang="en-US" altLang="ko-KR" sz="2400" kern="1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Times New Roman" panose="02020603050405020304" pitchFamily="18" charset="0"/>
              </a:rPr>
              <a:t> </a:t>
            </a:r>
            <a:r>
              <a:rPr lang="ko-KR" altLang="en-US" sz="2400" kern="1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Times New Roman" panose="02020603050405020304" pitchFamily="18" charset="0"/>
              </a:rPr>
              <a:t>예상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AED3D14B-B76D-453F-BF10-9973ED6A5B98}"/>
              </a:ext>
            </a:extLst>
          </p:cNvPr>
          <p:cNvGrpSpPr/>
          <p:nvPr/>
        </p:nvGrpSpPr>
        <p:grpSpPr>
          <a:xfrm>
            <a:off x="1164771" y="2247900"/>
            <a:ext cx="6678100" cy="6629400"/>
            <a:chOff x="1164771" y="2414394"/>
            <a:chExt cx="6678100" cy="662940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E447C47-9D7D-42F2-8C25-5E143C698421}"/>
                </a:ext>
              </a:extLst>
            </p:cNvPr>
            <p:cNvSpPr txBox="1"/>
            <p:nvPr/>
          </p:nvSpPr>
          <p:spPr>
            <a:xfrm>
              <a:off x="1219200" y="3176394"/>
              <a:ext cx="426751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kern="1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Times New Roman" panose="02020603050405020304" pitchFamily="18" charset="0"/>
                </a:rPr>
                <a:t>: </a:t>
              </a:r>
              <a:r>
                <a:rPr lang="ko-KR" altLang="en-US" sz="2400" kern="1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Times New Roman" panose="02020603050405020304" pitchFamily="18" charset="0"/>
                </a:rPr>
                <a:t>국내 문화 공연의 발전에 기여</a:t>
              </a:r>
              <a:endParaRPr lang="en-US" altLang="ko-KR" sz="2400" kern="1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Times New Roman" panose="02020603050405020304" pitchFamily="18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4E08A0D-60E0-4ECF-B10A-9CD567E2C486}"/>
                </a:ext>
              </a:extLst>
            </p:cNvPr>
            <p:cNvSpPr txBox="1"/>
            <p:nvPr/>
          </p:nvSpPr>
          <p:spPr>
            <a:xfrm>
              <a:off x="1219200" y="2414394"/>
              <a:ext cx="4633000" cy="523220"/>
            </a:xfrm>
            <a:prstGeom prst="rect">
              <a:avLst/>
            </a:prstGeom>
            <a:solidFill>
              <a:srgbClr val="E9EDF4"/>
            </a:solidFill>
          </p:spPr>
          <p:txBody>
            <a:bodyPr wrap="none" rtlCol="0">
              <a:spAutoFit/>
            </a:bodyPr>
            <a:lstStyle/>
            <a:p>
              <a:r>
                <a:rPr lang="ko-KR" altLang="en-US" sz="2800" kern="1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Times New Roman" panose="02020603050405020304" pitchFamily="18" charset="0"/>
                </a:rPr>
                <a:t>중소규모 공연예술의 활성화 </a:t>
              </a:r>
              <a:endParaRPr lang="en-US" altLang="ko-KR" sz="2800" kern="1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Times New Roman" panose="02020603050405020304" pitchFamily="18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C39AC3B-1995-40A4-B8CB-CE07828C06FC}"/>
                </a:ext>
              </a:extLst>
            </p:cNvPr>
            <p:cNvSpPr txBox="1"/>
            <p:nvPr/>
          </p:nvSpPr>
          <p:spPr>
            <a:xfrm>
              <a:off x="1219200" y="4198950"/>
              <a:ext cx="6558206" cy="523220"/>
            </a:xfrm>
            <a:prstGeom prst="rect">
              <a:avLst/>
            </a:prstGeom>
            <a:solidFill>
              <a:srgbClr val="E9EDF4"/>
            </a:solidFill>
          </p:spPr>
          <p:txBody>
            <a:bodyPr wrap="none" rtlCol="0">
              <a:spAutoFit/>
            </a:bodyPr>
            <a:lstStyle/>
            <a:p>
              <a:r>
                <a:rPr lang="ko-KR" altLang="en-US" sz="2800" kern="1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Times New Roman" panose="02020603050405020304" pitchFamily="18" charset="0"/>
                </a:rPr>
                <a:t>비대면</a:t>
              </a:r>
              <a:r>
                <a:rPr lang="ko-KR" altLang="ko-KR" sz="2800" kern="1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Times New Roman" panose="02020603050405020304" pitchFamily="18" charset="0"/>
                </a:rPr>
                <a:t> </a:t>
              </a:r>
              <a:r>
                <a:rPr lang="en-US" altLang="ko-KR" sz="2800" kern="1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Times New Roman" panose="02020603050405020304" pitchFamily="18" charset="0"/>
                </a:rPr>
                <a:t>24</a:t>
              </a:r>
              <a:r>
                <a:rPr lang="ko-KR" altLang="ko-KR" sz="2800" kern="1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Times New Roman" panose="02020603050405020304" pitchFamily="18" charset="0"/>
                </a:rPr>
                <a:t>시간 무인 발권시스템</a:t>
              </a:r>
              <a:r>
                <a:rPr lang="ko-KR" altLang="en-US" sz="2800" kern="1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Times New Roman" panose="02020603050405020304" pitchFamily="18" charset="0"/>
                </a:rPr>
                <a:t>의 편리성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5D6B744-3F6E-47B7-9B84-06E47F3E6C28}"/>
                </a:ext>
              </a:extLst>
            </p:cNvPr>
            <p:cNvSpPr txBox="1"/>
            <p:nvPr/>
          </p:nvSpPr>
          <p:spPr>
            <a:xfrm>
              <a:off x="1164771" y="4928994"/>
              <a:ext cx="456246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kern="1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Times New Roman" panose="02020603050405020304" pitchFamily="18" charset="0"/>
                </a:rPr>
                <a:t>: </a:t>
              </a:r>
              <a:r>
                <a:rPr lang="ko-KR" altLang="ko-KR" sz="2400" kern="1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Times New Roman" panose="02020603050405020304" pitchFamily="18" charset="0"/>
                </a:rPr>
                <a:t>자신이 원하는 시간에 발권</a:t>
              </a:r>
              <a:r>
                <a:rPr lang="en-US" altLang="ko-KR" sz="2400" kern="1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Times New Roman" panose="02020603050405020304" pitchFamily="18" charset="0"/>
                </a:rPr>
                <a:t> </a:t>
              </a:r>
              <a:r>
                <a:rPr lang="ko-KR" altLang="en-US" sz="2400" kern="1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Times New Roman" panose="02020603050405020304" pitchFamily="18" charset="0"/>
                </a:rPr>
                <a:t>가능</a:t>
              </a:r>
              <a:endParaRPr lang="ko-KR" altLang="ko-KR" sz="2400" kern="1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Times New Roman" panose="02020603050405020304" pitchFamily="18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A1592C4-E422-4AE8-B2A9-BA84BE3E3B5B}"/>
                </a:ext>
              </a:extLst>
            </p:cNvPr>
            <p:cNvSpPr txBox="1"/>
            <p:nvPr/>
          </p:nvSpPr>
          <p:spPr>
            <a:xfrm>
              <a:off x="1278253" y="6005974"/>
              <a:ext cx="6564618" cy="523220"/>
            </a:xfrm>
            <a:prstGeom prst="rect">
              <a:avLst/>
            </a:prstGeom>
            <a:solidFill>
              <a:srgbClr val="E9EDF4"/>
            </a:solidFill>
          </p:spPr>
          <p:txBody>
            <a:bodyPr wrap="none" rtlCol="0">
              <a:spAutoFit/>
            </a:bodyPr>
            <a:lstStyle/>
            <a:p>
              <a:r>
                <a:rPr lang="ko-KR" altLang="en-US" sz="2800" kern="1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Times New Roman" panose="02020603050405020304" pitchFamily="18" charset="0"/>
                </a:rPr>
                <a:t>누구나 접근할 수 있다는 지하철역의 특성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9394437-C32D-45F9-9D97-3481AA1E2E95}"/>
                </a:ext>
              </a:extLst>
            </p:cNvPr>
            <p:cNvSpPr txBox="1"/>
            <p:nvPr/>
          </p:nvSpPr>
          <p:spPr>
            <a:xfrm>
              <a:off x="1278253" y="7834774"/>
              <a:ext cx="4977645" cy="523220"/>
            </a:xfrm>
            <a:prstGeom prst="rect">
              <a:avLst/>
            </a:prstGeom>
            <a:solidFill>
              <a:srgbClr val="E9EDF4"/>
            </a:solidFill>
          </p:spPr>
          <p:txBody>
            <a:bodyPr wrap="none" rtlCol="0">
              <a:spAutoFit/>
            </a:bodyPr>
            <a:lstStyle/>
            <a:p>
              <a:r>
                <a:rPr lang="ko-KR" altLang="en-US" sz="2800" kern="1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Times New Roman" panose="02020603050405020304" pitchFamily="18" charset="0"/>
                </a:rPr>
                <a:t>키오스크에 공연 홍보영상 송출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83DC6A1-0538-4A15-8E17-A7E04C601942}"/>
                </a:ext>
              </a:extLst>
            </p:cNvPr>
            <p:cNvSpPr txBox="1"/>
            <p:nvPr/>
          </p:nvSpPr>
          <p:spPr>
            <a:xfrm>
              <a:off x="1290114" y="8582129"/>
              <a:ext cx="524214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kern="1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Times New Roman" panose="02020603050405020304" pitchFamily="18" charset="0"/>
                </a:rPr>
                <a:t>: </a:t>
              </a:r>
              <a:r>
                <a:rPr lang="ko-KR" altLang="en-US" sz="2400" kern="1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Times New Roman" panose="02020603050405020304" pitchFamily="18" charset="0"/>
                </a:rPr>
                <a:t>중소규모 단체의 홍보 부족 문제 보완</a:t>
              </a:r>
              <a:endParaRPr lang="ko-KR" altLang="ko-KR" sz="1800" kern="100" dirty="0"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7915348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ject 17"/>
          <p:cNvSpPr txBox="1"/>
          <p:nvPr/>
        </p:nvSpPr>
        <p:spPr>
          <a:xfrm>
            <a:off x="609600" y="419100"/>
            <a:ext cx="6629400" cy="5154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just"/>
            <a:r>
              <a:rPr lang="en-US" sz="2400" kern="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BENEFIT &amp; PROGRESS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10B6906-0B84-4BA9-895F-8E8D5B4DA4A1}"/>
              </a:ext>
            </a:extLst>
          </p:cNvPr>
          <p:cNvSpPr/>
          <p:nvPr/>
        </p:nvSpPr>
        <p:spPr>
          <a:xfrm flipV="1">
            <a:off x="733267" y="1075725"/>
            <a:ext cx="16814850" cy="18000"/>
          </a:xfrm>
          <a:prstGeom prst="rect">
            <a:avLst/>
          </a:prstGeom>
          <a:solidFill>
            <a:srgbClr val="D1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FF17013B-7D59-4108-8071-3C0FDDB9DB25}"/>
              </a:ext>
            </a:extLst>
          </p:cNvPr>
          <p:cNvSpPr/>
          <p:nvPr/>
        </p:nvSpPr>
        <p:spPr>
          <a:xfrm>
            <a:off x="736575" y="9334500"/>
            <a:ext cx="16815600" cy="18000"/>
          </a:xfrm>
          <a:prstGeom prst="rect">
            <a:avLst/>
          </a:prstGeom>
          <a:solidFill>
            <a:srgbClr val="D1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E6CBC3-3B3B-4233-971A-5642416D7F82}"/>
              </a:ext>
            </a:extLst>
          </p:cNvPr>
          <p:cNvSpPr txBox="1"/>
          <p:nvPr/>
        </p:nvSpPr>
        <p:spPr>
          <a:xfrm>
            <a:off x="12329603" y="659368"/>
            <a:ext cx="52725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중소규모 공연예술단체 활성화를 위한 키오스크 입지 선정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</p:txBody>
      </p:sp>
      <p:pic>
        <p:nvPicPr>
          <p:cNvPr id="3078" name="Picture 6" descr="가리키는, 공항, 기계의 무료 스톡 사진">
            <a:extLst>
              <a:ext uri="{FF2B5EF4-FFF2-40B4-BE49-F238E27FC236}">
                <a16:creationId xmlns:a16="http://schemas.microsoft.com/office/drawing/2014/main" id="{A57B027F-0E8A-4287-8160-0F99B07B10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5562" y="2355061"/>
            <a:ext cx="4363984" cy="5576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52F06CCF-117E-499A-939B-7F91FF582622}"/>
              </a:ext>
            </a:extLst>
          </p:cNvPr>
          <p:cNvSpPr txBox="1"/>
          <p:nvPr/>
        </p:nvSpPr>
        <p:spPr>
          <a:xfrm>
            <a:off x="1066800" y="1409700"/>
            <a:ext cx="15953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rgbClr val="4A9EED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발전방향</a:t>
            </a:r>
            <a:endParaRPr lang="ko-KR" altLang="en-US" sz="2900" dirty="0">
              <a:solidFill>
                <a:srgbClr val="4A9EED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AF94674F-2312-4E6C-8EC5-FDD653EE1452}"/>
              </a:ext>
            </a:extLst>
          </p:cNvPr>
          <p:cNvGrpSpPr/>
          <p:nvPr/>
        </p:nvGrpSpPr>
        <p:grpSpPr>
          <a:xfrm>
            <a:off x="914400" y="2569084"/>
            <a:ext cx="8050602" cy="5362855"/>
            <a:chOff x="914400" y="2569084"/>
            <a:chExt cx="8050602" cy="5362855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4E5DAE9-648C-4469-A93A-B14A3CF0EE33}"/>
                </a:ext>
              </a:extLst>
            </p:cNvPr>
            <p:cNvSpPr txBox="1"/>
            <p:nvPr/>
          </p:nvSpPr>
          <p:spPr>
            <a:xfrm>
              <a:off x="1066800" y="3215077"/>
              <a:ext cx="7375737" cy="6115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ts val="4560"/>
                </a:lnSpc>
              </a:pPr>
              <a:r>
                <a:rPr lang="en-US" altLang="ko-KR" sz="2400" kern="1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Times New Roman" panose="02020603050405020304" pitchFamily="18" charset="0"/>
                </a:rPr>
                <a:t>: </a:t>
              </a:r>
              <a:r>
                <a:rPr lang="ko-KR" altLang="en-US" sz="2400" kern="1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Times New Roman" panose="02020603050405020304" pitchFamily="18" charset="0"/>
                </a:rPr>
                <a:t>키오스크에서 발권 시 포토 티켓 제공</a:t>
              </a:r>
              <a:r>
                <a:rPr lang="en-US" altLang="ko-KR" sz="2400" kern="1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Times New Roman" panose="02020603050405020304" pitchFamily="18" charset="0"/>
                </a:rPr>
                <a:t>, </a:t>
              </a:r>
              <a:r>
                <a:rPr lang="ko-KR" altLang="en-US" sz="2400" kern="1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Times New Roman" panose="02020603050405020304" pitchFamily="18" charset="0"/>
                </a:rPr>
                <a:t>할인 이벤트</a:t>
              </a:r>
              <a:r>
                <a:rPr lang="en-US" altLang="ko-KR" sz="2400" kern="1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Times New Roman" panose="02020603050405020304" pitchFamily="18" charset="0"/>
                </a:rPr>
                <a:t> </a:t>
              </a:r>
              <a:r>
                <a:rPr lang="ko-KR" altLang="en-US" sz="2400" kern="1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Times New Roman" panose="02020603050405020304" pitchFamily="18" charset="0"/>
                </a:rPr>
                <a:t>등</a:t>
              </a:r>
              <a:endParaRPr lang="en-US" altLang="ko-KR" sz="2200" kern="1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Times New Roman" panose="02020603050405020304" pitchFamily="18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66F9C33-C570-42B2-85F1-5E65CD854893}"/>
                </a:ext>
              </a:extLst>
            </p:cNvPr>
            <p:cNvSpPr txBox="1"/>
            <p:nvPr/>
          </p:nvSpPr>
          <p:spPr>
            <a:xfrm>
              <a:off x="1062838" y="5213656"/>
              <a:ext cx="3677610" cy="6115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ts val="4560"/>
                </a:lnSpc>
              </a:pPr>
              <a:r>
                <a:rPr lang="en-US" altLang="ko-KR" sz="2400" kern="1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Times New Roman" panose="02020603050405020304" pitchFamily="18" charset="0"/>
                </a:rPr>
                <a:t>: </a:t>
              </a:r>
              <a:r>
                <a:rPr lang="ko-KR" altLang="en-US" sz="2400" kern="1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Times New Roman" panose="02020603050405020304" pitchFamily="18" charset="0"/>
                </a:rPr>
                <a:t>설치 전후 효과 비교 분석</a:t>
              </a:r>
              <a:endParaRPr lang="en-US" altLang="ko-KR" sz="2200" kern="1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Times New Roman" panose="02020603050405020304" pitchFamily="18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A75D3E5-6078-4ABD-B40A-DC8C6243C61F}"/>
                </a:ext>
              </a:extLst>
            </p:cNvPr>
            <p:cNvSpPr txBox="1"/>
            <p:nvPr/>
          </p:nvSpPr>
          <p:spPr>
            <a:xfrm>
              <a:off x="1062838" y="6636827"/>
              <a:ext cx="7462299" cy="523220"/>
            </a:xfrm>
            <a:prstGeom prst="rect">
              <a:avLst/>
            </a:prstGeom>
            <a:solidFill>
              <a:srgbClr val="E9EDF4"/>
            </a:solidFill>
          </p:spPr>
          <p:txBody>
            <a:bodyPr wrap="none" rtlCol="0">
              <a:spAutoFit/>
            </a:bodyPr>
            <a:lstStyle/>
            <a:p>
              <a:r>
                <a:rPr lang="ko-KR" altLang="ko-KR" sz="2800" kern="1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Times New Roman" panose="02020603050405020304" pitchFamily="18" charset="0"/>
                </a:rPr>
                <a:t>서울 뿐만 아니라 타 지역으로의 확대 방향 고안</a:t>
              </a:r>
              <a:endParaRPr lang="en-US" altLang="ko-KR" sz="2400" kern="1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Times New Roman" panose="02020603050405020304" pitchFamily="18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AD3D301-0EAB-4529-804F-776F79444B99}"/>
                </a:ext>
              </a:extLst>
            </p:cNvPr>
            <p:cNvSpPr txBox="1"/>
            <p:nvPr/>
          </p:nvSpPr>
          <p:spPr>
            <a:xfrm>
              <a:off x="1066800" y="2569084"/>
              <a:ext cx="7358105" cy="523220"/>
            </a:xfrm>
            <a:prstGeom prst="rect">
              <a:avLst/>
            </a:prstGeom>
            <a:solidFill>
              <a:srgbClr val="E9EDF4"/>
            </a:solidFill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ko-KR" altLang="ko-KR" sz="2800" kern="1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Times New Roman" panose="02020603050405020304" pitchFamily="18" charset="0"/>
                </a:rPr>
                <a:t>키오스크 이용률을 높이기 위한</a:t>
              </a:r>
              <a:r>
                <a:rPr lang="en-US" altLang="ko-KR" sz="2800" kern="1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Times New Roman" panose="02020603050405020304" pitchFamily="18" charset="0"/>
                </a:rPr>
                <a:t> </a:t>
              </a:r>
              <a:r>
                <a:rPr lang="ko-KR" altLang="en-US" sz="2800" kern="1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Times New Roman" panose="02020603050405020304" pitchFamily="18" charset="0"/>
                </a:rPr>
                <a:t>혜택</a:t>
              </a:r>
              <a:r>
                <a:rPr lang="ko-KR" altLang="ko-KR" sz="2800" kern="1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Times New Roman" panose="02020603050405020304" pitchFamily="18" charset="0"/>
                </a:rPr>
                <a:t> 방안 제시</a:t>
              </a:r>
              <a:endParaRPr lang="en-US" altLang="ko-KR" sz="2400" kern="1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Times New Roman" panose="02020603050405020304" pitchFamily="18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28C92D0-F424-4AAF-A210-40C11A558719}"/>
                </a:ext>
              </a:extLst>
            </p:cNvPr>
            <p:cNvSpPr txBox="1"/>
            <p:nvPr/>
          </p:nvSpPr>
          <p:spPr>
            <a:xfrm>
              <a:off x="1062838" y="4639298"/>
              <a:ext cx="6219972" cy="523220"/>
            </a:xfrm>
            <a:prstGeom prst="rect">
              <a:avLst/>
            </a:prstGeom>
            <a:solidFill>
              <a:srgbClr val="E9EDF4"/>
            </a:solidFill>
          </p:spPr>
          <p:txBody>
            <a:bodyPr wrap="none" rtlCol="0">
              <a:spAutoFit/>
            </a:bodyPr>
            <a:lstStyle/>
            <a:p>
              <a:r>
                <a:rPr lang="ko-KR" altLang="ko-KR" sz="2800" kern="1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Times New Roman" panose="02020603050405020304" pitchFamily="18" charset="0"/>
                </a:rPr>
                <a:t>키오스크 설치 후 예매현황 데이터 </a:t>
              </a:r>
              <a:r>
                <a:rPr lang="ko-KR" altLang="en-US" sz="2800" kern="1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Times New Roman" panose="02020603050405020304" pitchFamily="18" charset="0"/>
                </a:rPr>
                <a:t>활용</a:t>
              </a:r>
              <a:endParaRPr lang="en-US" altLang="ko-KR" sz="2800" kern="1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Times New Roman" panose="02020603050405020304" pitchFamily="18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E5C2DCE-A373-41EC-A9F9-F2F02E4841AC}"/>
                </a:ext>
              </a:extLst>
            </p:cNvPr>
            <p:cNvSpPr txBox="1"/>
            <p:nvPr/>
          </p:nvSpPr>
          <p:spPr>
            <a:xfrm>
              <a:off x="914400" y="7470274"/>
              <a:ext cx="805060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ko-KR" sz="2400" kern="1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Times New Roman" panose="02020603050405020304" pitchFamily="18" charset="0"/>
                </a:rPr>
                <a:t> </a:t>
              </a:r>
              <a:r>
                <a:rPr lang="en-US" altLang="ko-KR" sz="2400" kern="1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Times New Roman" panose="02020603050405020304" pitchFamily="18" charset="0"/>
                </a:rPr>
                <a:t>: </a:t>
              </a:r>
              <a:r>
                <a:rPr lang="ko-KR" altLang="en-US" sz="2400" kern="1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Times New Roman" panose="02020603050405020304" pitchFamily="18" charset="0"/>
                </a:rPr>
                <a:t>서울과 달리 </a:t>
              </a:r>
              <a:r>
                <a:rPr lang="ko-KR" altLang="ko-KR" sz="2400" kern="1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Times New Roman" panose="02020603050405020304" pitchFamily="18" charset="0"/>
                </a:rPr>
                <a:t>지하철 역이 적은</a:t>
              </a:r>
              <a:r>
                <a:rPr lang="en-US" altLang="ko-KR" sz="2400" kern="1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Times New Roman" panose="02020603050405020304" pitchFamily="18" charset="0"/>
                </a:rPr>
                <a:t> </a:t>
              </a:r>
              <a:r>
                <a:rPr lang="ko-KR" altLang="en-US" sz="2400" kern="1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Times New Roman" panose="02020603050405020304" pitchFamily="18" charset="0"/>
                </a:rPr>
                <a:t>지역은 다른 설치 기준 설정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9953553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9E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C10B6906-0B84-4BA9-895F-8E8D5B4DA4A1}"/>
              </a:ext>
            </a:extLst>
          </p:cNvPr>
          <p:cNvSpPr/>
          <p:nvPr/>
        </p:nvSpPr>
        <p:spPr>
          <a:xfrm flipV="1">
            <a:off x="733267" y="1075725"/>
            <a:ext cx="16814850" cy="1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FF17013B-7D59-4108-8071-3C0FDDB9DB25}"/>
              </a:ext>
            </a:extLst>
          </p:cNvPr>
          <p:cNvSpPr/>
          <p:nvPr/>
        </p:nvSpPr>
        <p:spPr>
          <a:xfrm>
            <a:off x="728506" y="9334500"/>
            <a:ext cx="16815600" cy="1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1AD688E5-6242-4703-8818-8D8D4B1E40DD}"/>
              </a:ext>
            </a:extLst>
          </p:cNvPr>
          <p:cNvGrpSpPr/>
          <p:nvPr/>
        </p:nvGrpSpPr>
        <p:grpSpPr>
          <a:xfrm>
            <a:off x="4648200" y="4125559"/>
            <a:ext cx="8991600" cy="2035883"/>
            <a:chOff x="4572000" y="4196617"/>
            <a:chExt cx="8991600" cy="2035883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0CA411F-4815-4683-A1EC-F38E7CA88E95}"/>
                </a:ext>
              </a:extLst>
            </p:cNvPr>
            <p:cNvSpPr txBox="1"/>
            <p:nvPr/>
          </p:nvSpPr>
          <p:spPr>
            <a:xfrm>
              <a:off x="6098936" y="4196617"/>
              <a:ext cx="6090129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7200" kern="0" spc="-100" dirty="0">
                  <a:ln>
                    <a:solidFill>
                      <a:schemeClr val="bg1">
                        <a:lumMod val="95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THANK  YOU !</a:t>
              </a:r>
              <a:endParaRPr lang="ko-KR" altLang="en-US" sz="7200" kern="0" spc="-100" dirty="0">
                <a:ln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FD71A607-B0C5-4A28-B3D4-E5FE9E3FC275}"/>
                </a:ext>
              </a:extLst>
            </p:cNvPr>
            <p:cNvGrpSpPr/>
            <p:nvPr/>
          </p:nvGrpSpPr>
          <p:grpSpPr>
            <a:xfrm>
              <a:off x="4572000" y="5482581"/>
              <a:ext cx="8991600" cy="749919"/>
              <a:chOff x="14872974" y="7779946"/>
              <a:chExt cx="7802137" cy="569268"/>
            </a:xfrm>
          </p:grpSpPr>
          <p:pic>
            <p:nvPicPr>
              <p:cNvPr id="11" name="Object 6">
                <a:extLst>
                  <a:ext uri="{FF2B5EF4-FFF2-40B4-BE49-F238E27FC236}">
                    <a16:creationId xmlns:a16="http://schemas.microsoft.com/office/drawing/2014/main" id="{74C42700-50D3-4794-AA70-E1F935402B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biLevel thresh="25000"/>
              </a:blip>
              <a:stretch>
                <a:fillRect/>
              </a:stretch>
            </p:blipFill>
            <p:spPr>
              <a:xfrm>
                <a:off x="15005214" y="7779946"/>
                <a:ext cx="7536361" cy="569268"/>
              </a:xfrm>
              <a:prstGeom prst="rect">
                <a:avLst/>
              </a:prstGeom>
            </p:spPr>
          </p:pic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FAEE7C4-EC82-45AE-BAC1-4C5DF272D475}"/>
                  </a:ext>
                </a:extLst>
              </p:cNvPr>
              <p:cNvSpPr txBox="1"/>
              <p:nvPr/>
            </p:nvSpPr>
            <p:spPr>
              <a:xfrm>
                <a:off x="14872974" y="7883279"/>
                <a:ext cx="780213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2400" dirty="0">
                    <a:solidFill>
                      <a:schemeClr val="bg1">
                        <a:lumMod val="95000"/>
                      </a:schemeClr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중소규모 공연예술단체 활성화를 위한 키오스크 입지 선정</a:t>
                </a:r>
                <a:endParaRPr lang="ko-KR" altLang="en-US" dirty="0">
                  <a:solidFill>
                    <a:schemeClr val="bg1">
                      <a:lumMod val="9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endParaRPr>
              </a:p>
            </p:txBody>
          </p:sp>
        </p:grpSp>
      </p:grpSp>
      <p:sp>
        <p:nvSpPr>
          <p:cNvPr id="20" name="Object 8">
            <a:extLst>
              <a:ext uri="{FF2B5EF4-FFF2-40B4-BE49-F238E27FC236}">
                <a16:creationId xmlns:a16="http://schemas.microsoft.com/office/drawing/2014/main" id="{282DFA36-BAAC-4499-9518-95718884426F}"/>
              </a:ext>
            </a:extLst>
          </p:cNvPr>
          <p:cNvSpPr txBox="1"/>
          <p:nvPr/>
        </p:nvSpPr>
        <p:spPr>
          <a:xfrm>
            <a:off x="1356558" y="284634"/>
            <a:ext cx="678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n>
                  <a:solidFill>
                    <a:srgbClr val="4A9EED"/>
                  </a:solidFill>
                </a:ln>
                <a:solidFill>
                  <a:srgbClr val="4A9EED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  2021 </a:t>
            </a:r>
            <a:r>
              <a:rPr lang="ko-KR" altLang="en-US" sz="2400" dirty="0">
                <a:ln>
                  <a:solidFill>
                    <a:srgbClr val="4A9EED"/>
                  </a:solidFill>
                </a:ln>
                <a:solidFill>
                  <a:srgbClr val="4A9EED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데이터 청년 캠퍼스 동국대 </a:t>
            </a:r>
            <a:r>
              <a:rPr lang="en-US" altLang="ko-KR" sz="2400" dirty="0">
                <a:ln>
                  <a:solidFill>
                    <a:srgbClr val="4A9EED"/>
                  </a:solidFill>
                </a:ln>
                <a:solidFill>
                  <a:srgbClr val="4A9EED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B</a:t>
            </a:r>
            <a:r>
              <a:rPr lang="ko-KR" altLang="en-US" sz="2400" dirty="0">
                <a:ln>
                  <a:solidFill>
                    <a:srgbClr val="4A9EED"/>
                  </a:solidFill>
                </a:ln>
                <a:solidFill>
                  <a:srgbClr val="4A9EED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반 </a:t>
            </a:r>
            <a:r>
              <a:rPr lang="en-US" altLang="ko-KR" sz="2400" dirty="0">
                <a:ln>
                  <a:solidFill>
                    <a:srgbClr val="4A9EED"/>
                  </a:solidFill>
                </a:ln>
                <a:solidFill>
                  <a:srgbClr val="4A9EED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5</a:t>
            </a:r>
            <a:r>
              <a:rPr lang="ko-KR" altLang="en-US" sz="2400" dirty="0">
                <a:ln>
                  <a:solidFill>
                    <a:srgbClr val="4A9EED"/>
                  </a:solidFill>
                </a:ln>
                <a:solidFill>
                  <a:srgbClr val="4A9EED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조</a:t>
            </a:r>
            <a:endParaRPr lang="en-US" sz="7200" dirty="0">
              <a:ln>
                <a:solidFill>
                  <a:srgbClr val="4A9EED"/>
                </a:solidFill>
              </a:ln>
              <a:solidFill>
                <a:srgbClr val="4A9EED"/>
              </a:solidFill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</p:txBody>
      </p:sp>
      <p:sp>
        <p:nvSpPr>
          <p:cNvPr id="23" name="Object 17">
            <a:extLst>
              <a:ext uri="{FF2B5EF4-FFF2-40B4-BE49-F238E27FC236}">
                <a16:creationId xmlns:a16="http://schemas.microsoft.com/office/drawing/2014/main" id="{EADDC990-3585-48C7-8978-9D8AEC6C075C}"/>
              </a:ext>
            </a:extLst>
          </p:cNvPr>
          <p:cNvSpPr txBox="1"/>
          <p:nvPr/>
        </p:nvSpPr>
        <p:spPr>
          <a:xfrm>
            <a:off x="733267" y="419100"/>
            <a:ext cx="47531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kern="0" spc="-100" dirty="0">
                <a:solidFill>
                  <a:schemeClr val="bg1">
                    <a:lumMod val="95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END</a:t>
            </a:r>
            <a:endParaRPr lang="en-US" sz="3200" kern="0" spc="-100" dirty="0">
              <a:solidFill>
                <a:schemeClr val="bg1">
                  <a:lumMod val="95000"/>
                </a:schemeClr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9504755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ject 17"/>
          <p:cNvSpPr txBox="1"/>
          <p:nvPr/>
        </p:nvSpPr>
        <p:spPr>
          <a:xfrm>
            <a:off x="609600" y="419100"/>
            <a:ext cx="6629400" cy="5154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just"/>
            <a:r>
              <a:rPr lang="en-US" sz="2400" kern="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SOURCE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10B6906-0B84-4BA9-895F-8E8D5B4DA4A1}"/>
              </a:ext>
            </a:extLst>
          </p:cNvPr>
          <p:cNvSpPr/>
          <p:nvPr/>
        </p:nvSpPr>
        <p:spPr>
          <a:xfrm flipV="1">
            <a:off x="733267" y="1075725"/>
            <a:ext cx="16814850" cy="18000"/>
          </a:xfrm>
          <a:prstGeom prst="rect">
            <a:avLst/>
          </a:prstGeom>
          <a:solidFill>
            <a:srgbClr val="D1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FF17013B-7D59-4108-8071-3C0FDDB9DB25}"/>
              </a:ext>
            </a:extLst>
          </p:cNvPr>
          <p:cNvSpPr/>
          <p:nvPr/>
        </p:nvSpPr>
        <p:spPr>
          <a:xfrm>
            <a:off x="736575" y="9334500"/>
            <a:ext cx="16815600" cy="18000"/>
          </a:xfrm>
          <a:prstGeom prst="rect">
            <a:avLst/>
          </a:prstGeom>
          <a:solidFill>
            <a:srgbClr val="D1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E6CBC3-3B3B-4233-971A-5642416D7F82}"/>
              </a:ext>
            </a:extLst>
          </p:cNvPr>
          <p:cNvSpPr txBox="1"/>
          <p:nvPr/>
        </p:nvSpPr>
        <p:spPr>
          <a:xfrm>
            <a:off x="12329603" y="659368"/>
            <a:ext cx="52725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중소규모 공연예술단체 활성화를 위한 키오스크 입지 선정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09842313-1C0D-4A9A-9630-E7EED64CA6CA}"/>
              </a:ext>
            </a:extLst>
          </p:cNvPr>
          <p:cNvGrpSpPr/>
          <p:nvPr/>
        </p:nvGrpSpPr>
        <p:grpSpPr>
          <a:xfrm>
            <a:off x="755038" y="1562100"/>
            <a:ext cx="13135626" cy="2557647"/>
            <a:chOff x="755038" y="1562100"/>
            <a:chExt cx="13135626" cy="255764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C6F8240-60D1-4ED7-A027-0773F191E4AC}"/>
                </a:ext>
              </a:extLst>
            </p:cNvPr>
            <p:cNvSpPr txBox="1"/>
            <p:nvPr/>
          </p:nvSpPr>
          <p:spPr>
            <a:xfrm>
              <a:off x="771367" y="2052578"/>
              <a:ext cx="13119297" cy="20671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ts val="2560"/>
                </a:lnSpc>
              </a:pPr>
              <a:r>
                <a:rPr lang="en-US" altLang="ko-KR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https://www.culture.go.kr/bigdata/user/data_market/detail.do?id=6bb822b0-4a54-11eb-af9a-4b03f0a582d6</a:t>
              </a:r>
            </a:p>
            <a:p>
              <a:pPr>
                <a:lnSpc>
                  <a:spcPts val="2560"/>
                </a:lnSpc>
              </a:pPr>
              <a:r>
                <a:rPr lang="en-US" altLang="ko-KR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https://www.culture.go.kr/bigdata/user/data_market/detail.do?id=b316ae32-244c-45d1-8a6a-4b283f6b7cb9</a:t>
              </a:r>
            </a:p>
            <a:p>
              <a:pPr>
                <a:lnSpc>
                  <a:spcPts val="2560"/>
                </a:lnSpc>
              </a:pPr>
              <a:r>
                <a:rPr lang="en-US" altLang="ko-KR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http://data.seoul.go.kr/dataList/OA-12914/S/1/datasetView.do</a:t>
              </a:r>
            </a:p>
            <a:p>
              <a:pPr>
                <a:lnSpc>
                  <a:spcPts val="2560"/>
                </a:lnSpc>
              </a:pPr>
              <a:r>
                <a:rPr lang="en-US" altLang="ko-KR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https://data.seoul.go.kr/dataList/10260/S/2/datasetView.do</a:t>
              </a:r>
            </a:p>
            <a:p>
              <a:pPr>
                <a:lnSpc>
                  <a:spcPts val="2560"/>
                </a:lnSpc>
              </a:pPr>
              <a:r>
                <a:rPr lang="en-US" altLang="ko-KR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https://www.bigdata-culture.kr/bigdata/user/data_market/detail.do?id=78c60e99-06c8-435d-9d2f-06469adbc6b0</a:t>
              </a:r>
            </a:p>
            <a:p>
              <a:pPr>
                <a:lnSpc>
                  <a:spcPts val="2560"/>
                </a:lnSpc>
              </a:pPr>
              <a:r>
                <a:rPr lang="en-US" altLang="ko-KR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https://data.seoul.go.kr/dataList/419/S/2/datasetView.do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E0E8558-82C1-4C7C-84F1-DE2E8D4A58F0}"/>
                </a:ext>
              </a:extLst>
            </p:cNvPr>
            <p:cNvSpPr txBox="1"/>
            <p:nvPr/>
          </p:nvSpPr>
          <p:spPr>
            <a:xfrm>
              <a:off x="755038" y="1562100"/>
              <a:ext cx="149432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주요 데이터</a:t>
              </a:r>
              <a:endPara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31CBA1F2-7C11-4442-9899-03D16C8580EB}"/>
              </a:ext>
            </a:extLst>
          </p:cNvPr>
          <p:cNvGrpSpPr/>
          <p:nvPr/>
        </p:nvGrpSpPr>
        <p:grpSpPr>
          <a:xfrm>
            <a:off x="771367" y="4610100"/>
            <a:ext cx="17288033" cy="2010728"/>
            <a:chOff x="771367" y="4457700"/>
            <a:chExt cx="17288033" cy="2010728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03FF6CB-4A47-439D-A3FE-1F85591A365B}"/>
                </a:ext>
              </a:extLst>
            </p:cNvPr>
            <p:cNvSpPr txBox="1"/>
            <p:nvPr/>
          </p:nvSpPr>
          <p:spPr>
            <a:xfrm>
              <a:off x="771367" y="4457700"/>
              <a:ext cx="124745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참고 자료</a:t>
              </a:r>
              <a:endPara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D4BF67F-3CF0-479F-AE5A-A2368EB239B1}"/>
                </a:ext>
              </a:extLst>
            </p:cNvPr>
            <p:cNvSpPr txBox="1"/>
            <p:nvPr/>
          </p:nvSpPr>
          <p:spPr>
            <a:xfrm>
              <a:off x="808652" y="4991100"/>
              <a:ext cx="17250748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https://zephyrus1111.tistory.com/13?category=820621</a:t>
              </a:r>
            </a:p>
            <a:p>
              <a:r>
                <a:rPr lang="en-US" altLang="ko-KR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https://stricky.tistory.com/283</a:t>
              </a:r>
            </a:p>
            <a:p>
              <a:r>
                <a:rPr lang="en-US" altLang="ko-KR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https://velog.io/@sset2323/07-02.-%EA%B5%B0%EC%A7%91-%ED%8F%89%EA%B0%80Cluster-Evaluation</a:t>
              </a:r>
            </a:p>
            <a:p>
              <a:r>
                <a:rPr lang="en-US" altLang="ko-KR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https://sean-parkk.github.io/study/Study_statistics_7/#k-%ED%8F%89%EA%B7%A0-%ED%81%B4%EB%9F%AC%EC%8A%A4%ED%84%B0%EB%A7%81</a:t>
              </a:r>
            </a:p>
            <a:p>
              <a:r>
                <a:rPr lang="en-US" altLang="ko-KR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https://dailyheumsi.tistory.com/144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AF41F36D-6BA7-4045-A136-C5B4DDD9AA93}"/>
              </a:ext>
            </a:extLst>
          </p:cNvPr>
          <p:cNvGrpSpPr/>
          <p:nvPr/>
        </p:nvGrpSpPr>
        <p:grpSpPr>
          <a:xfrm>
            <a:off x="875420" y="7200900"/>
            <a:ext cx="3772780" cy="1143000"/>
            <a:chOff x="827347" y="7410390"/>
            <a:chExt cx="3772780" cy="1143000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4F28D23-F455-48B8-994D-ED0E89F0935C}"/>
                </a:ext>
              </a:extLst>
            </p:cNvPr>
            <p:cNvSpPr txBox="1"/>
            <p:nvPr/>
          </p:nvSpPr>
          <p:spPr>
            <a:xfrm>
              <a:off x="827347" y="7410390"/>
              <a:ext cx="92525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이미지</a:t>
              </a:r>
              <a:endPara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6EE4879-85FE-4C77-BC2C-6068F4D92B9C}"/>
                </a:ext>
              </a:extLst>
            </p:cNvPr>
            <p:cNvSpPr txBox="1"/>
            <p:nvPr/>
          </p:nvSpPr>
          <p:spPr>
            <a:xfrm>
              <a:off x="838200" y="7907059"/>
              <a:ext cx="376192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https://www.pexels.com/ko-kr/</a:t>
              </a:r>
            </a:p>
            <a:p>
              <a:r>
                <a:rPr lang="en-US" altLang="ko-KR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https://unsplash.com/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207761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ject 17"/>
          <p:cNvSpPr txBox="1"/>
          <p:nvPr/>
        </p:nvSpPr>
        <p:spPr>
          <a:xfrm>
            <a:off x="609600" y="419100"/>
            <a:ext cx="45245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kern="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BACKGROUND</a:t>
            </a:r>
            <a:endParaRPr lang="en-US" sz="3200" kern="0" spc="-100" dirty="0">
              <a:solidFill>
                <a:schemeClr val="tx1">
                  <a:lumMod val="75000"/>
                  <a:lumOff val="25000"/>
                </a:schemeClr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10B6906-0B84-4BA9-895F-8E8D5B4DA4A1}"/>
              </a:ext>
            </a:extLst>
          </p:cNvPr>
          <p:cNvSpPr/>
          <p:nvPr/>
        </p:nvSpPr>
        <p:spPr>
          <a:xfrm flipV="1">
            <a:off x="733267" y="1075725"/>
            <a:ext cx="16814850" cy="18000"/>
          </a:xfrm>
          <a:prstGeom prst="rect">
            <a:avLst/>
          </a:prstGeom>
          <a:solidFill>
            <a:srgbClr val="D1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FF17013B-7D59-4108-8071-3C0FDDB9DB25}"/>
              </a:ext>
            </a:extLst>
          </p:cNvPr>
          <p:cNvSpPr/>
          <p:nvPr/>
        </p:nvSpPr>
        <p:spPr>
          <a:xfrm>
            <a:off x="736575" y="9334500"/>
            <a:ext cx="16815600" cy="18000"/>
          </a:xfrm>
          <a:prstGeom prst="rect">
            <a:avLst/>
          </a:prstGeom>
          <a:solidFill>
            <a:srgbClr val="D1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294E7EE-E8AA-4639-8BB4-FD9535EC3718}"/>
              </a:ext>
            </a:extLst>
          </p:cNvPr>
          <p:cNvSpPr txBox="1"/>
          <p:nvPr/>
        </p:nvSpPr>
        <p:spPr>
          <a:xfrm>
            <a:off x="12329603" y="659368"/>
            <a:ext cx="52725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중소규모 공연예술단체 활성화를 위한 키오스크 입지 선정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DD1BCF-F084-499F-9EDE-3262069B2C13}"/>
              </a:ext>
            </a:extLst>
          </p:cNvPr>
          <p:cNvSpPr txBox="1"/>
          <p:nvPr/>
        </p:nvSpPr>
        <p:spPr>
          <a:xfrm>
            <a:off x="762000" y="1409700"/>
            <a:ext cx="11832085" cy="8648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080"/>
              </a:lnSpc>
            </a:pPr>
            <a:r>
              <a:rPr lang="ko-KR" altLang="en-US" sz="2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 키오스크 이용인식 조사결과</a:t>
            </a:r>
            <a:r>
              <a:rPr lang="en-US" altLang="ko-KR" sz="2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“</a:t>
            </a:r>
            <a:r>
              <a:rPr lang="ko-KR" altLang="en-US" sz="2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키오스크</a:t>
            </a:r>
            <a:r>
              <a:rPr lang="en-US" altLang="ko-KR" sz="2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”</a:t>
            </a:r>
            <a:r>
              <a:rPr lang="ko-KR" altLang="en-US" sz="2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라는 단어 낯설지만 실제 이용률은 </a:t>
            </a:r>
            <a:r>
              <a:rPr lang="en-US" altLang="ko-KR" sz="2400" dirty="0">
                <a:solidFill>
                  <a:srgbClr val="4A9EED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80%</a:t>
            </a:r>
            <a:r>
              <a:rPr lang="ko-KR" altLang="en-US" sz="2400" dirty="0">
                <a:solidFill>
                  <a:srgbClr val="4A9EED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이상</a:t>
            </a:r>
            <a:endParaRPr lang="en-US" altLang="ko-KR" sz="2400" dirty="0">
              <a:solidFill>
                <a:srgbClr val="4A9EED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>
              <a:lnSpc>
                <a:spcPts val="3080"/>
              </a:lnSpc>
            </a:pPr>
            <a:r>
              <a:rPr lang="en-US" altLang="ko-KR" sz="2400" dirty="0">
                <a:solidFill>
                  <a:srgbClr val="4A9EED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10</a:t>
            </a:r>
            <a:r>
              <a:rPr lang="ko-KR" altLang="en-US" sz="2400" dirty="0">
                <a:solidFill>
                  <a:srgbClr val="4A9EED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명 중 </a:t>
            </a:r>
            <a:r>
              <a:rPr lang="en-US" altLang="ko-KR" sz="2400" dirty="0">
                <a:solidFill>
                  <a:srgbClr val="4A9EED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9</a:t>
            </a:r>
            <a:r>
              <a:rPr lang="ko-KR" altLang="en-US" sz="2400" dirty="0">
                <a:solidFill>
                  <a:srgbClr val="4A9EED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명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이상</a:t>
            </a:r>
            <a:r>
              <a:rPr lang="ko-KR" altLang="en-US" sz="2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이 키오스크를 실제로 이용한 경험이 있는 셈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45EF77D-4143-49EC-ADD9-D2D887FB52F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5" r="1363" b="851"/>
          <a:stretch/>
        </p:blipFill>
        <p:spPr>
          <a:xfrm>
            <a:off x="4267200" y="2403073"/>
            <a:ext cx="9753600" cy="677902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01D814E-6870-4D9D-AABD-23F6B9B7237D}"/>
              </a:ext>
            </a:extLst>
          </p:cNvPr>
          <p:cNvSpPr txBox="1"/>
          <p:nvPr/>
        </p:nvSpPr>
        <p:spPr>
          <a:xfrm>
            <a:off x="685800" y="9405823"/>
            <a:ext cx="9701951" cy="7668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080"/>
              </a:lnSpc>
            </a:pPr>
            <a:r>
              <a:rPr lang="en-US" altLang="ko-KR" sz="14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1) [</a:t>
            </a:r>
            <a:r>
              <a:rPr lang="ko-KR" altLang="en-US" sz="14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기획</a:t>
            </a:r>
            <a:r>
              <a:rPr lang="en-US" altLang="ko-KR" sz="14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] </a:t>
            </a:r>
            <a:r>
              <a:rPr lang="ko-KR" altLang="en-US" sz="14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키오스크</a:t>
            </a:r>
            <a:r>
              <a:rPr lang="en-US" altLang="ko-KR" sz="14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(KIOSK)</a:t>
            </a:r>
            <a:r>
              <a:rPr lang="ko-KR" altLang="en-US" sz="14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이용</a:t>
            </a:r>
            <a:r>
              <a:rPr lang="en-US" altLang="ko-KR" sz="14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, </a:t>
            </a:r>
            <a:r>
              <a:rPr lang="ko-KR" altLang="en-US" sz="14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얼마나 편하신가요</a:t>
            </a:r>
            <a:r>
              <a:rPr lang="en-US" altLang="ko-KR" sz="14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? – </a:t>
            </a:r>
            <a:r>
              <a:rPr lang="ko-KR" altLang="en-US" sz="14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키오스크 이용인식 조사</a:t>
            </a:r>
            <a:r>
              <a:rPr lang="en-US" altLang="ko-KR" sz="14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: https://hrcopinion.co.kr/archives/16282</a:t>
            </a:r>
            <a:endParaRPr lang="ko-KR" altLang="en-US" sz="1400" dirty="0"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373955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ject 17"/>
          <p:cNvSpPr txBox="1"/>
          <p:nvPr/>
        </p:nvSpPr>
        <p:spPr>
          <a:xfrm>
            <a:off x="609600" y="419100"/>
            <a:ext cx="45245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kern="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BACKGROUND</a:t>
            </a:r>
            <a:endParaRPr lang="en-US" sz="3200" kern="0" spc="-100" dirty="0">
              <a:solidFill>
                <a:schemeClr val="tx1">
                  <a:lumMod val="75000"/>
                  <a:lumOff val="25000"/>
                </a:schemeClr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10B6906-0B84-4BA9-895F-8E8D5B4DA4A1}"/>
              </a:ext>
            </a:extLst>
          </p:cNvPr>
          <p:cNvSpPr/>
          <p:nvPr/>
        </p:nvSpPr>
        <p:spPr>
          <a:xfrm flipV="1">
            <a:off x="733267" y="1075725"/>
            <a:ext cx="16814850" cy="18000"/>
          </a:xfrm>
          <a:prstGeom prst="rect">
            <a:avLst/>
          </a:prstGeom>
          <a:solidFill>
            <a:srgbClr val="D1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FF17013B-7D59-4108-8071-3C0FDDB9DB25}"/>
              </a:ext>
            </a:extLst>
          </p:cNvPr>
          <p:cNvSpPr/>
          <p:nvPr/>
        </p:nvSpPr>
        <p:spPr>
          <a:xfrm>
            <a:off x="736575" y="9334500"/>
            <a:ext cx="16815600" cy="18000"/>
          </a:xfrm>
          <a:prstGeom prst="rect">
            <a:avLst/>
          </a:prstGeom>
          <a:solidFill>
            <a:srgbClr val="D1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294E7EE-E8AA-4639-8BB4-FD9535EC3718}"/>
              </a:ext>
            </a:extLst>
          </p:cNvPr>
          <p:cNvSpPr txBox="1"/>
          <p:nvPr/>
        </p:nvSpPr>
        <p:spPr>
          <a:xfrm>
            <a:off x="12329603" y="659368"/>
            <a:ext cx="52725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중소규모 공연예술단체 활성화를 위한 키오스크 입지 선정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00A4552-4D68-493E-B315-38C0CD3BDF2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90" t="5271" r="8683" b="6730"/>
          <a:stretch/>
        </p:blipFill>
        <p:spPr>
          <a:xfrm>
            <a:off x="609600" y="1654200"/>
            <a:ext cx="10059518" cy="6978600"/>
          </a:xfrm>
          <a:prstGeom prst="rect">
            <a:avLst/>
          </a:prstGeom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2B1582DE-70DB-46B3-99A4-902909A960FF}"/>
              </a:ext>
            </a:extLst>
          </p:cNvPr>
          <p:cNvGrpSpPr/>
          <p:nvPr/>
        </p:nvGrpSpPr>
        <p:grpSpPr>
          <a:xfrm>
            <a:off x="11132471" y="4381500"/>
            <a:ext cx="7688929" cy="2085051"/>
            <a:chOff x="11132471" y="4076700"/>
            <a:chExt cx="7688929" cy="2085051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B5A8197-CF50-458C-B78D-CC00BE112BF1}"/>
                </a:ext>
              </a:extLst>
            </p:cNvPr>
            <p:cNvSpPr txBox="1"/>
            <p:nvPr/>
          </p:nvSpPr>
          <p:spPr>
            <a:xfrm>
              <a:off x="11546311" y="4758290"/>
              <a:ext cx="7275089" cy="14034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3500"/>
                </a:lnSpc>
              </a:pPr>
              <a:r>
                <a:rPr lang="ko-KR" altLang="en-US" sz="24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대부분의 음식점 업종에서 </a:t>
              </a:r>
              <a:endParaRPr lang="en-US" altLang="ko-KR" sz="2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  <a:p>
              <a:pPr>
                <a:lnSpc>
                  <a:spcPts val="3500"/>
                </a:lnSpc>
              </a:pPr>
              <a:r>
                <a:rPr lang="ko-KR" altLang="en-US" sz="24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키오스크</a:t>
              </a:r>
              <a:r>
                <a:rPr lang="en-US" altLang="ko-KR" sz="24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 </a:t>
              </a:r>
              <a:r>
                <a:rPr lang="ko-KR" altLang="en-US" sz="24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설치 비율이</a:t>
              </a:r>
              <a:r>
                <a:rPr lang="en-US" altLang="ko-KR" sz="24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 </a:t>
              </a:r>
              <a:r>
                <a:rPr lang="ko-KR" altLang="en-US" sz="24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점점 증가하는 추세</a:t>
              </a:r>
              <a:endParaRPr lang="en-US" altLang="ko-KR" sz="2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  <a:p>
              <a:pPr>
                <a:lnSpc>
                  <a:spcPts val="3500"/>
                </a:lnSpc>
              </a:pPr>
              <a:r>
                <a:rPr lang="ko-KR" altLang="en-US" sz="24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앞으로 키오스크 사용이 더 늘어날 것으로 예상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B6ED2EB-83F5-48DC-B2F1-433B56DD40F7}"/>
                </a:ext>
              </a:extLst>
            </p:cNvPr>
            <p:cNvSpPr txBox="1"/>
            <p:nvPr/>
          </p:nvSpPr>
          <p:spPr>
            <a:xfrm>
              <a:off x="11132471" y="4076700"/>
              <a:ext cx="588975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dirty="0">
                  <a:solidFill>
                    <a:srgbClr val="4A9EED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&gt; </a:t>
              </a:r>
              <a:r>
                <a:rPr lang="ko-KR" altLang="en-US" sz="3200" dirty="0">
                  <a:solidFill>
                    <a:srgbClr val="4A9EED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음식점 업종별</a:t>
              </a:r>
              <a:r>
                <a:rPr lang="en-US" altLang="ko-KR" sz="3200" dirty="0">
                  <a:solidFill>
                    <a:srgbClr val="4A9EED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</a:t>
              </a:r>
              <a:r>
                <a:rPr lang="ko-KR" altLang="en-US" sz="3200" dirty="0">
                  <a:solidFill>
                    <a:srgbClr val="4A9EED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키오스크</a:t>
              </a:r>
              <a:r>
                <a:rPr lang="en-US" altLang="ko-KR" sz="3200" dirty="0">
                  <a:solidFill>
                    <a:srgbClr val="4A9EED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</a:t>
              </a:r>
              <a:r>
                <a:rPr lang="ko-KR" altLang="en-US" sz="3200" dirty="0">
                  <a:solidFill>
                    <a:srgbClr val="4A9EED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사용여부 </a:t>
              </a:r>
              <a:endParaRPr lang="en-US" altLang="ko-KR" sz="2800" dirty="0">
                <a:solidFill>
                  <a:srgbClr val="4A9EED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17B75638-315B-4736-9B96-56BBFD8BC98B}"/>
              </a:ext>
            </a:extLst>
          </p:cNvPr>
          <p:cNvSpPr txBox="1"/>
          <p:nvPr/>
        </p:nvSpPr>
        <p:spPr>
          <a:xfrm>
            <a:off x="1143000" y="8191500"/>
            <a:ext cx="9449918" cy="7629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 anchor="ctr">
            <a:noAutofit/>
          </a:bodyPr>
          <a:lstStyle/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  2018                                                     2019                                                       2020</a:t>
            </a:r>
            <a:endParaRPr lang="ko-KR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277FEC2-D053-4262-8ECA-BBEB75B16D8C}"/>
              </a:ext>
            </a:extLst>
          </p:cNvPr>
          <p:cNvSpPr txBox="1"/>
          <p:nvPr/>
        </p:nvSpPr>
        <p:spPr>
          <a:xfrm>
            <a:off x="1143000" y="1408705"/>
            <a:ext cx="9449918" cy="7629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음식점 업종별 키오스크 설치 비율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338DA05-3769-4E66-BB18-F1A3965DBDAF}"/>
              </a:ext>
            </a:extLst>
          </p:cNvPr>
          <p:cNvSpPr/>
          <p:nvPr/>
        </p:nvSpPr>
        <p:spPr>
          <a:xfrm>
            <a:off x="457200" y="4533900"/>
            <a:ext cx="533400" cy="12954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32835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1005">
            <a:extLst>
              <a:ext uri="{FF2B5EF4-FFF2-40B4-BE49-F238E27FC236}">
                <a16:creationId xmlns:a16="http://schemas.microsoft.com/office/drawing/2014/main" id="{B1C083D9-D0E5-4CF8-8002-E88D7BA9BB77}"/>
              </a:ext>
            </a:extLst>
          </p:cNvPr>
          <p:cNvGrpSpPr/>
          <p:nvPr/>
        </p:nvGrpSpPr>
        <p:grpSpPr>
          <a:xfrm>
            <a:off x="7147799" y="4409196"/>
            <a:ext cx="4525802" cy="843016"/>
            <a:chOff x="2016075" y="8117573"/>
            <a:chExt cx="3828571" cy="713143"/>
          </a:xfrm>
        </p:grpSpPr>
        <p:pic>
          <p:nvPicPr>
            <p:cNvPr id="33" name="Object 19">
              <a:extLst>
                <a:ext uri="{FF2B5EF4-FFF2-40B4-BE49-F238E27FC236}">
                  <a16:creationId xmlns:a16="http://schemas.microsoft.com/office/drawing/2014/main" id="{A2494317-2320-47E7-84DB-620634A316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16075" y="8117573"/>
              <a:ext cx="3828571" cy="713143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609600" y="419100"/>
            <a:ext cx="45245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kern="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BACKGROUND</a:t>
            </a:r>
            <a:endParaRPr lang="en-US" sz="3200" kern="0" spc="-100" dirty="0">
              <a:solidFill>
                <a:schemeClr val="tx1">
                  <a:lumMod val="75000"/>
                  <a:lumOff val="25000"/>
                </a:schemeClr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10B6906-0B84-4BA9-895F-8E8D5B4DA4A1}"/>
              </a:ext>
            </a:extLst>
          </p:cNvPr>
          <p:cNvSpPr/>
          <p:nvPr/>
        </p:nvSpPr>
        <p:spPr>
          <a:xfrm flipV="1">
            <a:off x="733267" y="1075725"/>
            <a:ext cx="16814850" cy="18000"/>
          </a:xfrm>
          <a:prstGeom prst="rect">
            <a:avLst/>
          </a:prstGeom>
          <a:solidFill>
            <a:srgbClr val="D1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FF17013B-7D59-4108-8071-3C0FDDB9DB25}"/>
              </a:ext>
            </a:extLst>
          </p:cNvPr>
          <p:cNvSpPr/>
          <p:nvPr/>
        </p:nvSpPr>
        <p:spPr>
          <a:xfrm>
            <a:off x="736575" y="9334500"/>
            <a:ext cx="16815600" cy="18000"/>
          </a:xfrm>
          <a:prstGeom prst="rect">
            <a:avLst/>
          </a:prstGeom>
          <a:solidFill>
            <a:srgbClr val="D1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294E7EE-E8AA-4639-8BB4-FD9535EC3718}"/>
              </a:ext>
            </a:extLst>
          </p:cNvPr>
          <p:cNvSpPr txBox="1"/>
          <p:nvPr/>
        </p:nvSpPr>
        <p:spPr>
          <a:xfrm>
            <a:off x="12329603" y="659368"/>
            <a:ext cx="52725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중소규모 공연예술단체 활성화를 위한 키오스크 입지 선정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E4F475AB-3F31-4928-8076-120B88CA3B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0200" y="6819900"/>
            <a:ext cx="9114878" cy="625616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E6116F8-ACAF-494A-BE33-1C39613C49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0" y="2982710"/>
            <a:ext cx="5181600" cy="5762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노보텔(사진제공=대구시청)">
            <a:extLst>
              <a:ext uri="{FF2B5EF4-FFF2-40B4-BE49-F238E27FC236}">
                <a16:creationId xmlns:a16="http://schemas.microsoft.com/office/drawing/2014/main" id="{39BAB378-536A-4816-B021-6CE1DD63D0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756526"/>
            <a:ext cx="5867400" cy="4469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BD08B7B-9B43-428D-8971-412BDABAB21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34200" y="1756526"/>
            <a:ext cx="10444270" cy="64377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D1C27D6-A057-4D9A-AEA0-58E029CE30D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29000" y="8039100"/>
            <a:ext cx="8382000" cy="70627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C989A12-543F-45AF-9AEB-2D3D358D8C92}"/>
              </a:ext>
            </a:extLst>
          </p:cNvPr>
          <p:cNvSpPr txBox="1"/>
          <p:nvPr/>
        </p:nvSpPr>
        <p:spPr>
          <a:xfrm>
            <a:off x="7433135" y="4569094"/>
            <a:ext cx="3986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300" dirty="0">
                <a:solidFill>
                  <a:schemeClr val="bg1">
                    <a:lumMod val="9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키오스크</a:t>
            </a:r>
            <a:r>
              <a:rPr lang="en-US" altLang="ko-KR" sz="3200" spc="300" dirty="0">
                <a:solidFill>
                  <a:schemeClr val="bg1">
                    <a:lumMod val="9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z="3200" spc="300" dirty="0">
                <a:solidFill>
                  <a:schemeClr val="bg1">
                    <a:lumMod val="9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산업 활성화</a:t>
            </a:r>
            <a:endParaRPr lang="ko-KR" altLang="en-US" sz="2800" spc="300" dirty="0">
              <a:solidFill>
                <a:schemeClr val="bg1">
                  <a:lumMod val="9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C92AEED-9590-416A-A387-F5E91AF72CC0}"/>
              </a:ext>
            </a:extLst>
          </p:cNvPr>
          <p:cNvSpPr txBox="1"/>
          <p:nvPr/>
        </p:nvSpPr>
        <p:spPr>
          <a:xfrm>
            <a:off x="597407" y="9410700"/>
            <a:ext cx="10603993" cy="807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1900"/>
              </a:lnSpc>
            </a:pPr>
            <a:r>
              <a:rPr lang="en-US" altLang="ko-KR" sz="14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1) </a:t>
            </a:r>
            <a:r>
              <a:rPr lang="ko-KR" altLang="en-US" sz="14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대구광역시</a:t>
            </a:r>
            <a:r>
              <a:rPr lang="en-US" altLang="ko-KR" sz="14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, </a:t>
            </a:r>
            <a:r>
              <a:rPr lang="ko-KR" altLang="en-US" sz="14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관광지 여행정보 호텔 내 키오스크로 한눈에</a:t>
            </a:r>
            <a:r>
              <a:rPr lang="en-US" altLang="ko-KR" sz="14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: http://www.gukjenews.com/news/articleView.html?idxno=2264109</a:t>
            </a:r>
          </a:p>
          <a:p>
            <a:pPr>
              <a:lnSpc>
                <a:spcPts val="1900"/>
              </a:lnSpc>
            </a:pPr>
            <a:r>
              <a:rPr lang="en-US" altLang="ko-KR" sz="14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2) </a:t>
            </a:r>
            <a:r>
              <a:rPr lang="ko-KR" altLang="en-US" sz="14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비대면 대세 달아오르는 키오스크</a:t>
            </a:r>
            <a:r>
              <a:rPr lang="en-US" altLang="ko-KR" sz="14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: https://www.etnews.com/20210816000076</a:t>
            </a:r>
          </a:p>
          <a:p>
            <a:pPr>
              <a:lnSpc>
                <a:spcPts val="1900"/>
              </a:lnSpc>
            </a:pPr>
            <a:r>
              <a:rPr lang="en-US" altLang="ko-KR" sz="14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3) </a:t>
            </a:r>
            <a:r>
              <a:rPr lang="ko-KR" altLang="en-US" sz="14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어르신들을 위한 교육용 </a:t>
            </a:r>
            <a:r>
              <a:rPr lang="en-US" altLang="ko-KR" sz="14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‘</a:t>
            </a:r>
            <a:r>
              <a:rPr lang="ko-KR" altLang="en-US" sz="14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키오스크 체험존</a:t>
            </a:r>
            <a:r>
              <a:rPr lang="en-US" altLang="ko-KR" sz="14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‘  </a:t>
            </a:r>
            <a:r>
              <a:rPr lang="ko-KR" altLang="en-US" sz="14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운영</a:t>
            </a:r>
            <a:r>
              <a:rPr lang="en-US" altLang="ko-KR" sz="14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: https://m.ecomedia.co.kr/news/newsview.php?ncode=1065575239257306</a:t>
            </a:r>
            <a:endParaRPr lang="ko-KR" altLang="en-US" sz="1400" dirty="0"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324063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ject 17"/>
          <p:cNvSpPr txBox="1"/>
          <p:nvPr/>
        </p:nvSpPr>
        <p:spPr>
          <a:xfrm>
            <a:off x="609600" y="419100"/>
            <a:ext cx="45245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kern="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TOPIC INTRODUCTION</a:t>
            </a:r>
            <a:endParaRPr lang="en-US" sz="3200" kern="0" spc="-100" dirty="0">
              <a:solidFill>
                <a:schemeClr val="tx1">
                  <a:lumMod val="75000"/>
                  <a:lumOff val="25000"/>
                </a:schemeClr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10B6906-0B84-4BA9-895F-8E8D5B4DA4A1}"/>
              </a:ext>
            </a:extLst>
          </p:cNvPr>
          <p:cNvSpPr/>
          <p:nvPr/>
        </p:nvSpPr>
        <p:spPr>
          <a:xfrm flipV="1">
            <a:off x="733267" y="1075725"/>
            <a:ext cx="16814850" cy="18000"/>
          </a:xfrm>
          <a:prstGeom prst="rect">
            <a:avLst/>
          </a:prstGeom>
          <a:solidFill>
            <a:srgbClr val="D1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FF17013B-7D59-4108-8071-3C0FDDB9DB25}"/>
              </a:ext>
            </a:extLst>
          </p:cNvPr>
          <p:cNvSpPr/>
          <p:nvPr/>
        </p:nvSpPr>
        <p:spPr>
          <a:xfrm>
            <a:off x="736575" y="9334500"/>
            <a:ext cx="16815600" cy="18000"/>
          </a:xfrm>
          <a:prstGeom prst="rect">
            <a:avLst/>
          </a:prstGeom>
          <a:solidFill>
            <a:srgbClr val="D1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768F4E-6C10-4960-A1E5-35F37D69658D}"/>
              </a:ext>
            </a:extLst>
          </p:cNvPr>
          <p:cNvSpPr txBox="1"/>
          <p:nvPr/>
        </p:nvSpPr>
        <p:spPr>
          <a:xfrm>
            <a:off x="1981200" y="1333500"/>
            <a:ext cx="16979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rgbClr val="4A9EED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주제 소개</a:t>
            </a:r>
            <a:endParaRPr lang="ko-KR" altLang="en-US" sz="2800" dirty="0">
              <a:solidFill>
                <a:srgbClr val="4A9EED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A687F0A-3284-4975-BED8-78FB17AE367F}"/>
              </a:ext>
            </a:extLst>
          </p:cNvPr>
          <p:cNvSpPr txBox="1"/>
          <p:nvPr/>
        </p:nvSpPr>
        <p:spPr>
          <a:xfrm>
            <a:off x="2014484" y="2068126"/>
            <a:ext cx="12457256" cy="17799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altLang="ko-KR" sz="2400" kern="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“ </a:t>
            </a:r>
            <a:r>
              <a:rPr lang="ko-KR" altLang="ko-KR" sz="2400" kern="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서울 지하철역 </a:t>
            </a:r>
            <a:r>
              <a:rPr lang="ko-KR" altLang="en-US" sz="2400" kern="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내에</a:t>
            </a:r>
            <a:r>
              <a:rPr lang="ko-KR" altLang="ko-KR" sz="2400" kern="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sz="2400" kern="0" spc="-100" dirty="0">
                <a:solidFill>
                  <a:srgbClr val="4A9EED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중소규모 공연예술단체를 지원하는 </a:t>
            </a:r>
            <a:r>
              <a:rPr lang="ko-KR" altLang="ko-KR" sz="2400" kern="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키오스크를 설치</a:t>
            </a:r>
            <a:r>
              <a:rPr lang="ko-KR" altLang="en-US" sz="2400" kern="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sz="2400" kern="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”</a:t>
            </a:r>
          </a:p>
          <a:p>
            <a:pPr>
              <a:lnSpc>
                <a:spcPts val="2200"/>
              </a:lnSpc>
            </a:pPr>
            <a:endParaRPr lang="en-US" altLang="ko-KR" sz="2400" kern="0" spc="-100" dirty="0">
              <a:solidFill>
                <a:schemeClr val="tx1">
                  <a:lumMod val="75000"/>
                  <a:lumOff val="2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ü"/>
            </a:pPr>
            <a:r>
              <a:rPr lang="en-US" altLang="ko-KR" sz="2400" kern="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sz="2400" kern="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중소규모 공연예술 단체에게 </a:t>
            </a:r>
            <a:r>
              <a:rPr lang="ko-KR" altLang="ko-KR" sz="2400" kern="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수수료 부담</a:t>
            </a:r>
            <a:r>
              <a:rPr lang="en-US" altLang="ko-KR" sz="2400" kern="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ko-KR" sz="2400" kern="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없는 </a:t>
            </a:r>
            <a:r>
              <a:rPr lang="ko-KR" altLang="en-US" sz="2400" kern="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무인 </a:t>
            </a:r>
            <a:r>
              <a:rPr lang="ko-KR" altLang="ko-KR" sz="2400" kern="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발권시스템</a:t>
            </a:r>
            <a:r>
              <a:rPr lang="ko-KR" altLang="en-US" sz="2400" kern="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제공 및</a:t>
            </a:r>
            <a:r>
              <a:rPr lang="ko-KR" altLang="ko-KR" sz="2400" kern="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공연 홍보</a:t>
            </a:r>
            <a:endParaRPr lang="en-US" altLang="ko-KR" sz="2400" kern="0" spc="-100" dirty="0">
              <a:solidFill>
                <a:schemeClr val="tx1">
                  <a:lumMod val="75000"/>
                  <a:lumOff val="2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>
              <a:lnSpc>
                <a:spcPts val="2200"/>
              </a:lnSpc>
            </a:pPr>
            <a:endParaRPr lang="en-US" altLang="ko-KR" sz="2400" kern="0" spc="-100" dirty="0">
              <a:solidFill>
                <a:schemeClr val="tx1">
                  <a:lumMod val="75000"/>
                  <a:lumOff val="2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ü"/>
            </a:pPr>
            <a:r>
              <a:rPr lang="en-US" altLang="ko-KR" sz="2400" kern="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sz="2400" kern="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대부분 서울에서 문화공연이 이루어지므로 서울 지하철역 한정 키오스크 설치 입지 후보로 선정</a:t>
            </a:r>
            <a:endParaRPr lang="ko-KR" altLang="ko-KR" sz="2400" kern="0" spc="-100" dirty="0">
              <a:solidFill>
                <a:schemeClr val="tx1">
                  <a:lumMod val="75000"/>
                  <a:lumOff val="2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4D0C192-B194-4710-BD35-BE7A988E8B8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599"/>
          <a:stretch/>
        </p:blipFill>
        <p:spPr>
          <a:xfrm>
            <a:off x="3957509" y="3731700"/>
            <a:ext cx="10372983" cy="54795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14B4F21-B9A9-4805-91D8-23CCE867F930}"/>
              </a:ext>
            </a:extLst>
          </p:cNvPr>
          <p:cNvSpPr txBox="1"/>
          <p:nvPr/>
        </p:nvSpPr>
        <p:spPr>
          <a:xfrm>
            <a:off x="12329603" y="659368"/>
            <a:ext cx="52725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중소규모 공연예술단체 활성화를 위한 키오스크 입지 선정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048203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9E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C10B6906-0B84-4BA9-895F-8E8D5B4DA4A1}"/>
              </a:ext>
            </a:extLst>
          </p:cNvPr>
          <p:cNvSpPr/>
          <p:nvPr/>
        </p:nvSpPr>
        <p:spPr>
          <a:xfrm flipV="1">
            <a:off x="733267" y="1075725"/>
            <a:ext cx="16814850" cy="1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FF17013B-7D59-4108-8071-3C0FDDB9DB25}"/>
              </a:ext>
            </a:extLst>
          </p:cNvPr>
          <p:cNvSpPr/>
          <p:nvPr/>
        </p:nvSpPr>
        <p:spPr>
          <a:xfrm>
            <a:off x="728506" y="9334500"/>
            <a:ext cx="16815600" cy="1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Object 17">
            <a:extLst>
              <a:ext uri="{FF2B5EF4-FFF2-40B4-BE49-F238E27FC236}">
                <a16:creationId xmlns:a16="http://schemas.microsoft.com/office/drawing/2014/main" id="{F89DBBB8-B56A-4030-996A-E3188964172F}"/>
              </a:ext>
            </a:extLst>
          </p:cNvPr>
          <p:cNvSpPr txBox="1"/>
          <p:nvPr/>
        </p:nvSpPr>
        <p:spPr>
          <a:xfrm>
            <a:off x="609600" y="419100"/>
            <a:ext cx="47531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kern="0" spc="-100" dirty="0">
                <a:solidFill>
                  <a:schemeClr val="bg1">
                    <a:lumMod val="95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DATA PREPROCESSING</a:t>
            </a:r>
            <a:endParaRPr lang="en-US" sz="3200" kern="0" spc="-100" dirty="0">
              <a:solidFill>
                <a:schemeClr val="bg1">
                  <a:lumMod val="95000"/>
                </a:schemeClr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CA411F-4815-4683-A1EC-F38E7CA88E95}"/>
              </a:ext>
            </a:extLst>
          </p:cNvPr>
          <p:cNvSpPr txBox="1"/>
          <p:nvPr/>
        </p:nvSpPr>
        <p:spPr>
          <a:xfrm>
            <a:off x="4735582" y="4543336"/>
            <a:ext cx="881683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200" kern="0" spc="-100" dirty="0">
                <a:ln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데이터 전처리 및 탐색</a:t>
            </a:r>
            <a:endParaRPr lang="ko-KR" altLang="en-US" sz="3200" kern="0" spc="-100" dirty="0">
              <a:ln>
                <a:solidFill>
                  <a:schemeClr val="bg1">
                    <a:lumMod val="95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E34775D-C736-41D5-BA34-50F80BF13F40}"/>
              </a:ext>
            </a:extLst>
          </p:cNvPr>
          <p:cNvSpPr txBox="1"/>
          <p:nvPr/>
        </p:nvSpPr>
        <p:spPr>
          <a:xfrm>
            <a:off x="12329603" y="659368"/>
            <a:ext cx="52725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dirty="0">
                <a:solidFill>
                  <a:schemeClr val="bg1">
                    <a:lumMod val="95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중소규모 공연예술단체 활성화를 위한 키오스크 입지 선정</a:t>
            </a:r>
            <a:endParaRPr lang="ko-KR" altLang="en-US" dirty="0">
              <a:solidFill>
                <a:schemeClr val="bg1">
                  <a:lumMod val="95000"/>
                </a:schemeClr>
              </a:solidFill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716413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2706</TotalTime>
  <Words>3596</Words>
  <Application>Microsoft Office PowerPoint</Application>
  <PresentationFormat>사용자 지정</PresentationFormat>
  <Paragraphs>832</Paragraphs>
  <Slides>49</Slides>
  <Notes>41</Notes>
  <HiddenSlides>0</HiddenSlides>
  <MMClips>0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49</vt:i4>
      </vt:variant>
    </vt:vector>
  </HeadingPairs>
  <TitlesOfParts>
    <vt:vector size="63" baseType="lpstr">
      <vt:lpstr>에스코어 드림 4 Regular</vt:lpstr>
      <vt:lpstr>나눔스퀘어_ac</vt:lpstr>
      <vt:lpstr>나눔스퀘어_ac ExtraBold</vt:lpstr>
      <vt:lpstr>맑은 고딕</vt:lpstr>
      <vt:lpstr>나눔스퀘어_ac Bold</vt:lpstr>
      <vt:lpstr>Wingdings</vt:lpstr>
      <vt:lpstr>Calibri</vt:lpstr>
      <vt:lpstr>S-Core Dream 6 Bold</vt:lpstr>
      <vt:lpstr>Arial</vt:lpstr>
      <vt:lpstr>에스코어 드림 6 Bold</vt:lpstr>
      <vt:lpstr>에스코어 드림 2 ExtraLight</vt:lpstr>
      <vt:lpstr>에스코어 드림 8 Heavy</vt:lpstr>
      <vt:lpstr>에스코어 드림 5 Medium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강용구</cp:lastModifiedBy>
  <cp:revision>751</cp:revision>
  <dcterms:created xsi:type="dcterms:W3CDTF">2021-08-12T22:15:01Z</dcterms:created>
  <dcterms:modified xsi:type="dcterms:W3CDTF">2021-12-07T08:06:54Z</dcterms:modified>
</cp:coreProperties>
</file>